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7"/>
  </p:notesMasterIdLst>
  <p:sldIdLst>
    <p:sldId id="257" r:id="rId4"/>
    <p:sldId id="258" r:id="rId5"/>
    <p:sldId id="259" r:id="rId6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</p:sldIdLst>
  <p:sldSz cx="12192000" cy="6858000" type="screen16x9"/>
  <p:notesSz cx="6858000" cy="9144000"/>
  <p:custDataLst>
    <p:tags r:id="rId3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sz="1800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20" userDrawn="1">
          <p15:clr>
            <a:srgbClr val="A4A3A4"/>
          </p15:clr>
        </p15:guide>
        <p15:guide id="2" pos="386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ip Linley" initials="P" lastIdx="20" clrIdx="0"/>
  <p:cmAuthor id="2" name="Administrator" initials="A" lastIdx="1" clrIdx="6"/>
  <p:cmAuthor id="3" name="Bo Wang" initials="B" lastIdx="1" clrIdx="0"/>
  <p:cmAuthor id="4" name="Lenovo" initials="L" lastIdx="2" clrIdx="7"/>
  <p:cmAuthor id="5" name="Maria Galindo Perez" initials="M" lastIdx="12" clrIdx="3"/>
  <p:cmAuthor id="6" name="wu" initials="w" lastIdx="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howGuides="1">
      <p:cViewPr varScale="1">
        <p:scale>
          <a:sx n="69" d="100"/>
          <a:sy n="69" d="100"/>
        </p:scale>
        <p:origin x="-138" y="-102"/>
      </p:cViewPr>
      <p:guideLst>
        <p:guide orient="horz" pos="2220"/>
        <p:guide pos="3866"/>
      </p:guideLst>
    </p:cSldViewPr>
  </p:slide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2" Type="http://schemas.openxmlformats.org/officeDocument/2006/relationships/tags" Target="tags/tag39.xml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Master" Target="slideMasters/slideMaster2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35" name=""/>
        <p:cNvGrpSpPr/>
        <p:nvPr/>
      </p:nvGrpSpPr>
      <p:grpSpPr/>
      <p:sp>
        <p:nvSpPr>
          <p:cNvPr id="1048893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/>
          <a:p>
            <a:pPr lvl="0" algn="l" fontAlgn="base"/>
            <a:endParaRPr sz="1200" strike="noStrike" noProof="1">
              <a:ea typeface="宋体" panose="02010600030101010101" pitchFamily="2" charset="-122"/>
            </a:endParaRPr>
          </a:p>
        </p:txBody>
      </p:sp>
      <p:sp>
        <p:nvSpPr>
          <p:cNvPr id="1048894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/>
          <a:p>
            <a:pPr lvl="0" algn="r" fontAlgn="base"/>
            <a:fld id="{BB962C8B-B14F-4D97-AF65-F5344CB8AC3E}" type="datetime1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>
              <a:ea typeface="宋体" panose="02010600030101010101" pitchFamily="2" charset="-122"/>
            </a:endParaRPr>
          </a:p>
        </p:txBody>
      </p:sp>
      <p:sp>
        <p:nvSpPr>
          <p:cNvPr id="1048895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noFill/>
          </a:ln>
        </p:spPr>
      </p:sp>
      <p:sp>
        <p:nvSpPr>
          <p:cNvPr id="1048896" name="备注占位符 4"/>
          <p:cNvSpPr>
            <a:spLocks noGrp="1" noRot="1" noChangeAspect="1"/>
          </p:cNvSpPr>
          <p:nvPr/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12700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0"/>
            <a:r>
              <a:rPr lang="zh-CN" altLang="en-US"/>
              <a:t>第二级</a:t>
            </a:r>
            <a:endParaRPr lang="zh-CN" altLang="en-US"/>
          </a:p>
          <a:p>
            <a:pPr lvl="2" indent="0"/>
            <a:r>
              <a:rPr lang="zh-CN" altLang="en-US"/>
              <a:t>第三级</a:t>
            </a:r>
            <a:endParaRPr lang="zh-CN" altLang="en-US"/>
          </a:p>
          <a:p>
            <a:pPr lvl="3" indent="0"/>
            <a:r>
              <a:rPr lang="zh-CN" altLang="en-US"/>
              <a:t>第四级</a:t>
            </a:r>
            <a:endParaRPr lang="zh-CN" altLang="en-US"/>
          </a:p>
          <a:p>
            <a:pPr lvl="4" indent="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897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 anchor="b" anchorCtr="0"/>
          <a:p>
            <a:pPr lvl="0" algn="l" fontAlgn="base"/>
            <a:endParaRPr sz="1200" strike="noStrike" noProof="1">
              <a:ea typeface="宋体" panose="02010600030101010101" pitchFamily="2" charset="-122"/>
            </a:endParaRPr>
          </a:p>
        </p:txBody>
      </p:sp>
      <p:sp>
        <p:nvSpPr>
          <p:cNvPr id="1048898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  <a:noFill/>
          <a:ln w="9525">
            <a:noFill/>
          </a:ln>
        </p:spPr>
        <p:txBody>
          <a:bodyPr vert="horz" anchor="b" anchorCtr="0"/>
          <a:p>
            <a:pPr lvl="0" algn="r" fontAlgn="base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lvl="0" defTabSz="0" fontAlgn="base">
      <a:defRPr sz="1200" kern="1200"/>
    </a:lvl1pPr>
    <a:lvl2pPr marL="0" lvl="1" indent="0" defTabSz="0" fontAlgn="base">
      <a:defRPr sz="1200" kern="1200"/>
    </a:lvl2pPr>
    <a:lvl3pPr marL="0" lvl="2" indent="0" defTabSz="0" fontAlgn="base">
      <a:defRPr sz="1200" kern="1200"/>
    </a:lvl3pPr>
    <a:lvl4pPr marL="0" lvl="3" indent="0" defTabSz="0" fontAlgn="base">
      <a:defRPr sz="1200" kern="1200"/>
    </a:lvl4pPr>
    <a:lvl5pPr marL="0" lvl="4" indent="0" defTabSz="0" fontAlgn="base">
      <a:defRPr sz="1200" kern="1200"/>
    </a:lvl5pPr>
    <a:lvl6pPr marL="2286000" lvl="5" indent="0" defTabSz="0" fontAlgn="base">
      <a:defRPr sz="1200" kern="1200"/>
    </a:lvl6pPr>
    <a:lvl7pPr marL="2743200" lvl="6" indent="0" defTabSz="0" fontAlgn="base">
      <a:defRPr sz="1200" kern="1200"/>
    </a:lvl7pPr>
    <a:lvl8pPr marL="3200400" lvl="7" indent="0" defTabSz="0" fontAlgn="base">
      <a:defRPr sz="1200" kern="1200"/>
    </a:lvl8pPr>
    <a:lvl9pPr marL="3657600" lvl="8" indent="0" defTabSz="0" fontAlgn="base">
      <a:defRPr sz="1200" kern="1200"/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56" name=""/>
        <p:cNvGrpSpPr/>
        <p:nvPr/>
      </p:nvGrpSpPr>
      <p:grpSpPr/>
      <p:sp>
        <p:nvSpPr>
          <p:cNvPr id="104861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3175" cy="1301750"/>
          </a:xfrm>
        </p:spPr>
      </p:sp>
      <p:sp>
        <p:nvSpPr>
          <p:cNvPr id="1048613" name="备注占位符 2"/>
          <p:cNvSpPr>
            <a:spLocks noGrp="1" noRot="1" noChangeAspect="1"/>
          </p:cNvSpPr>
          <p:nvPr>
            <p:ph type="body"/>
          </p:nvPr>
        </p:nvSpPr>
        <p:spPr>
          <a:xfrm>
            <a:off x="0" y="0"/>
            <a:ext cx="3175" cy="1520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>
                <a:cs typeface="Arial" panose="020B0604020202020204" pitchFamily="34" charset="0"/>
              </a:rPr>
              <a:t>自助挂号、自助查询并打印、</a:t>
            </a:r>
            <a:endParaRPr lang="zh-CN" altLang="en-US" dirty="0"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84" name=""/>
        <p:cNvGrpSpPr/>
        <p:nvPr/>
      </p:nvGrpSpPr>
      <p:grpSpPr/>
      <p:sp>
        <p:nvSpPr>
          <p:cNvPr id="1048700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175" y="0"/>
            <a:ext cx="68263" cy="6623050"/>
          </a:xfrm>
        </p:spPr>
      </p:sp>
      <p:sp>
        <p:nvSpPr>
          <p:cNvPr id="1048701" name="备注占位符 2"/>
          <p:cNvSpPr>
            <a:spLocks noGrp="1" noRot="1" noChangeAspect="1"/>
          </p:cNvSpPr>
          <p:nvPr>
            <p:ph type="body"/>
          </p:nvPr>
        </p:nvSpPr>
        <p:spPr>
          <a:xfrm>
            <a:off x="3175" y="0"/>
            <a:ext cx="74613" cy="7743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>
                <a:cs typeface="Arial" panose="020B0604020202020204" pitchFamily="34" charset="0"/>
              </a:rPr>
              <a:t>自助挂号、自助查询并打印、</a:t>
            </a:r>
            <a:endParaRPr lang="zh-CN" altLang="en-US" dirty="0"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87" name=""/>
        <p:cNvGrpSpPr/>
        <p:nvPr/>
      </p:nvGrpSpPr>
      <p:grpSpPr/>
      <p:sp>
        <p:nvSpPr>
          <p:cNvPr id="1048706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175" y="0"/>
            <a:ext cx="68263" cy="6623050"/>
          </a:xfrm>
        </p:spPr>
      </p:sp>
      <p:sp>
        <p:nvSpPr>
          <p:cNvPr id="1048707" name="备注占位符 2"/>
          <p:cNvSpPr>
            <a:spLocks noGrp="1" noRot="1" noChangeAspect="1"/>
          </p:cNvSpPr>
          <p:nvPr>
            <p:ph type="body"/>
          </p:nvPr>
        </p:nvSpPr>
        <p:spPr>
          <a:xfrm>
            <a:off x="3175" y="0"/>
            <a:ext cx="74613" cy="7743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>
                <a:cs typeface="Arial" panose="020B0604020202020204" pitchFamily="34" charset="0"/>
              </a:rPr>
              <a:t>自助挂号、自助查询并打印、</a:t>
            </a:r>
            <a:endParaRPr lang="zh-CN" altLang="en-US" dirty="0"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90" name=""/>
        <p:cNvGrpSpPr/>
        <p:nvPr/>
      </p:nvGrpSpPr>
      <p:grpSpPr/>
      <p:sp>
        <p:nvSpPr>
          <p:cNvPr id="1048716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3175" cy="0"/>
          </a:xfrm>
        </p:spPr>
      </p:sp>
      <p:sp>
        <p:nvSpPr>
          <p:cNvPr id="1048717" name="备注占位符 2"/>
          <p:cNvSpPr>
            <a:spLocks noGrp="1" noRot="1" noChangeAspect="1"/>
          </p:cNvSpPr>
          <p:nvPr>
            <p:ph type="body"/>
          </p:nvPr>
        </p:nvSpPr>
        <p:spPr>
          <a:xfrm>
            <a:off x="0" y="0"/>
            <a:ext cx="3175" cy="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>
                <a:cs typeface="Arial" panose="020B0604020202020204" pitchFamily="34" charset="0"/>
              </a:rPr>
              <a:t>自助挂号、自助查询并打印、</a:t>
            </a:r>
            <a:endParaRPr lang="zh-CN" altLang="en-US" dirty="0">
              <a:ea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93" name=""/>
        <p:cNvGrpSpPr/>
        <p:nvPr/>
      </p:nvGrpSpPr>
      <p:grpSpPr/>
      <p:sp>
        <p:nvSpPr>
          <p:cNvPr id="1048725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3175" cy="0"/>
          </a:xfrm>
        </p:spPr>
      </p:sp>
      <p:sp>
        <p:nvSpPr>
          <p:cNvPr id="1048726" name="备注占位符 2"/>
          <p:cNvSpPr>
            <a:spLocks noGrp="1" noRot="1" noChangeAspect="1"/>
          </p:cNvSpPr>
          <p:nvPr>
            <p:ph type="body"/>
          </p:nvPr>
        </p:nvSpPr>
        <p:spPr>
          <a:xfrm>
            <a:off x="0" y="0"/>
            <a:ext cx="3175" cy="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>
                <a:cs typeface="Arial" panose="020B0604020202020204" pitchFamily="34" charset="0"/>
              </a:rPr>
              <a:t>自助挂号、自助查询并打印、</a:t>
            </a:r>
            <a:endParaRPr lang="zh-CN" altLang="en-US" dirty="0">
              <a:ea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96" name=""/>
        <p:cNvGrpSpPr/>
        <p:nvPr/>
      </p:nvGrpSpPr>
      <p:grpSpPr/>
      <p:sp>
        <p:nvSpPr>
          <p:cNvPr id="1048735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3175" cy="0"/>
          </a:xfrm>
        </p:spPr>
      </p:sp>
      <p:sp>
        <p:nvSpPr>
          <p:cNvPr id="1048736" name="备注占位符 2"/>
          <p:cNvSpPr>
            <a:spLocks noGrp="1" noRot="1" noChangeAspect="1"/>
          </p:cNvSpPr>
          <p:nvPr>
            <p:ph type="body"/>
          </p:nvPr>
        </p:nvSpPr>
        <p:spPr>
          <a:xfrm>
            <a:off x="0" y="0"/>
            <a:ext cx="3175" cy="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>
                <a:cs typeface="Arial" panose="020B0604020202020204" pitchFamily="34" charset="0"/>
              </a:rPr>
              <a:t>自助挂号、自助查询并打印、</a:t>
            </a:r>
            <a:endParaRPr lang="zh-CN" altLang="en-US" dirty="0">
              <a:ea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99" name=""/>
        <p:cNvGrpSpPr/>
        <p:nvPr/>
      </p:nvGrpSpPr>
      <p:grpSpPr/>
      <p:sp>
        <p:nvSpPr>
          <p:cNvPr id="1048745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3175" cy="0"/>
          </a:xfrm>
        </p:spPr>
      </p:sp>
      <p:sp>
        <p:nvSpPr>
          <p:cNvPr id="1048746" name="备注占位符 2"/>
          <p:cNvSpPr>
            <a:spLocks noGrp="1" noRot="1" noChangeAspect="1"/>
          </p:cNvSpPr>
          <p:nvPr>
            <p:ph type="body"/>
          </p:nvPr>
        </p:nvSpPr>
        <p:spPr>
          <a:xfrm>
            <a:off x="0" y="0"/>
            <a:ext cx="3175" cy="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>
                <a:cs typeface="Arial" panose="020B0604020202020204" pitchFamily="34" charset="0"/>
              </a:rPr>
              <a:t>自助挂号、自助查询并打印、</a:t>
            </a:r>
            <a:endParaRPr lang="zh-CN" altLang="en-US" dirty="0">
              <a:ea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02" name=""/>
        <p:cNvGrpSpPr/>
        <p:nvPr/>
      </p:nvGrpSpPr>
      <p:grpSpPr/>
      <p:sp>
        <p:nvSpPr>
          <p:cNvPr id="104875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175" y="0"/>
            <a:ext cx="68263" cy="6623050"/>
          </a:xfrm>
        </p:spPr>
      </p:sp>
      <p:sp>
        <p:nvSpPr>
          <p:cNvPr id="1048754" name="备注占位符 2"/>
          <p:cNvSpPr>
            <a:spLocks noGrp="1" noRot="1" noChangeAspect="1"/>
          </p:cNvSpPr>
          <p:nvPr>
            <p:ph type="body"/>
          </p:nvPr>
        </p:nvSpPr>
        <p:spPr>
          <a:xfrm>
            <a:off x="3175" y="0"/>
            <a:ext cx="76200" cy="774541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>
                <a:cs typeface="Arial" panose="020B0604020202020204" pitchFamily="34" charset="0"/>
              </a:rPr>
              <a:t>自助挂号、自助查询并打印、</a:t>
            </a:r>
            <a:endParaRPr lang="zh-CN" altLang="en-US" dirty="0"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05" name=""/>
        <p:cNvGrpSpPr/>
        <p:nvPr/>
      </p:nvGrpSpPr>
      <p:grpSpPr/>
      <p:sp>
        <p:nvSpPr>
          <p:cNvPr id="104876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175" y="0"/>
            <a:ext cx="68263" cy="6623050"/>
          </a:xfrm>
        </p:spPr>
      </p:sp>
      <p:sp>
        <p:nvSpPr>
          <p:cNvPr id="1048763" name="备注占位符 2"/>
          <p:cNvSpPr>
            <a:spLocks noGrp="1" noRot="1" noChangeAspect="1"/>
          </p:cNvSpPr>
          <p:nvPr>
            <p:ph type="body"/>
          </p:nvPr>
        </p:nvSpPr>
        <p:spPr>
          <a:xfrm>
            <a:off x="3175" y="0"/>
            <a:ext cx="76200" cy="774541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>
                <a:cs typeface="Arial" panose="020B0604020202020204" pitchFamily="34" charset="0"/>
              </a:rPr>
              <a:t>自助挂号、自助查询并打印、</a:t>
            </a:r>
            <a:endParaRPr lang="zh-CN" altLang="en-US" dirty="0"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08" name=""/>
        <p:cNvGrpSpPr/>
        <p:nvPr/>
      </p:nvGrpSpPr>
      <p:grpSpPr/>
      <p:sp>
        <p:nvSpPr>
          <p:cNvPr id="1048770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175" y="0"/>
            <a:ext cx="68263" cy="6623050"/>
          </a:xfrm>
        </p:spPr>
      </p:sp>
      <p:sp>
        <p:nvSpPr>
          <p:cNvPr id="1048771" name="备注占位符 2"/>
          <p:cNvSpPr>
            <a:spLocks noGrp="1" noRot="1" noChangeAspect="1"/>
          </p:cNvSpPr>
          <p:nvPr>
            <p:ph type="body"/>
          </p:nvPr>
        </p:nvSpPr>
        <p:spPr>
          <a:xfrm>
            <a:off x="3175" y="0"/>
            <a:ext cx="76200" cy="774541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>
                <a:cs typeface="Arial" panose="020B0604020202020204" pitchFamily="34" charset="0"/>
              </a:rPr>
              <a:t>自助挂号、自助查询并打印、</a:t>
            </a:r>
            <a:endParaRPr lang="zh-CN" altLang="en-US" dirty="0"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11" name=""/>
        <p:cNvGrpSpPr/>
        <p:nvPr/>
      </p:nvGrpSpPr>
      <p:grpSpPr/>
      <p:sp>
        <p:nvSpPr>
          <p:cNvPr id="1048778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175" y="0"/>
            <a:ext cx="68263" cy="6623050"/>
          </a:xfrm>
        </p:spPr>
      </p:sp>
      <p:sp>
        <p:nvSpPr>
          <p:cNvPr id="1048779" name="备注占位符 2"/>
          <p:cNvSpPr>
            <a:spLocks noGrp="1" noRot="1" noChangeAspect="1"/>
          </p:cNvSpPr>
          <p:nvPr>
            <p:ph type="body"/>
          </p:nvPr>
        </p:nvSpPr>
        <p:spPr>
          <a:xfrm>
            <a:off x="3175" y="0"/>
            <a:ext cx="76200" cy="774541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>
                <a:cs typeface="Arial" panose="020B0604020202020204" pitchFamily="34" charset="0"/>
              </a:rPr>
              <a:t>自助挂号、自助查询并打印、</a:t>
            </a:r>
            <a:endParaRPr lang="zh-CN" altLang="en-US" dirty="0"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60" name=""/>
        <p:cNvGrpSpPr/>
        <p:nvPr/>
      </p:nvGrpSpPr>
      <p:grpSpPr/>
      <p:sp>
        <p:nvSpPr>
          <p:cNvPr id="1048637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175" y="0"/>
            <a:ext cx="68263" cy="0"/>
          </a:xfrm>
        </p:spPr>
      </p:sp>
      <p:sp>
        <p:nvSpPr>
          <p:cNvPr id="1048638" name="备注占位符 2"/>
          <p:cNvSpPr>
            <a:spLocks noGrp="1" noRot="1" noChangeAspect="1"/>
          </p:cNvSpPr>
          <p:nvPr>
            <p:ph type="body"/>
          </p:nvPr>
        </p:nvSpPr>
        <p:spPr>
          <a:xfrm>
            <a:off x="3175" y="0"/>
            <a:ext cx="76200" cy="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>
                <a:cs typeface="Arial" panose="020B0604020202020204" pitchFamily="34" charset="0"/>
              </a:rPr>
              <a:t>自助挂号、自助查询并打印、</a:t>
            </a:r>
            <a:endParaRPr lang="zh-CN" altLang="en-US" dirty="0"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14" name=""/>
        <p:cNvGrpSpPr/>
        <p:nvPr/>
      </p:nvGrpSpPr>
      <p:grpSpPr/>
      <p:sp>
        <p:nvSpPr>
          <p:cNvPr id="1048785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3175" cy="2147011200"/>
          </a:xfrm>
        </p:spPr>
      </p:sp>
      <p:sp>
        <p:nvSpPr>
          <p:cNvPr id="1048786" name="备注占位符 2"/>
          <p:cNvSpPr>
            <a:spLocks noGrp="1" noRot="1" noChangeAspect="1"/>
          </p:cNvSpPr>
          <p:nvPr>
            <p:ph type="body"/>
          </p:nvPr>
        </p:nvSpPr>
        <p:spPr>
          <a:xfrm>
            <a:off x="0" y="0"/>
            <a:ext cx="3175" cy="2147011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>
                <a:cs typeface="Arial" panose="020B0604020202020204" pitchFamily="34" charset="0"/>
              </a:rPr>
              <a:t>自助挂号、自助查询并打印、</a:t>
            </a:r>
            <a:endParaRPr lang="zh-CN" altLang="en-US" dirty="0"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63" name=""/>
        <p:cNvGrpSpPr/>
        <p:nvPr/>
      </p:nvGrpSpPr>
      <p:grpSpPr/>
      <p:sp>
        <p:nvSpPr>
          <p:cNvPr id="1048646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175" y="0"/>
            <a:ext cx="68263" cy="0"/>
          </a:xfrm>
        </p:spPr>
      </p:sp>
      <p:sp>
        <p:nvSpPr>
          <p:cNvPr id="1048647" name="备注占位符 2"/>
          <p:cNvSpPr>
            <a:spLocks noGrp="1" noRot="1" noChangeAspect="1"/>
          </p:cNvSpPr>
          <p:nvPr>
            <p:ph type="body"/>
          </p:nvPr>
        </p:nvSpPr>
        <p:spPr>
          <a:xfrm>
            <a:off x="3175" y="0"/>
            <a:ext cx="76200" cy="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>
                <a:cs typeface="Arial" panose="020B0604020202020204" pitchFamily="34" charset="0"/>
              </a:rPr>
              <a:t>自助挂号、自助查询并打印、</a:t>
            </a:r>
            <a:endParaRPr lang="zh-CN" altLang="en-US" dirty="0"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66" name=""/>
        <p:cNvGrpSpPr/>
        <p:nvPr/>
      </p:nvGrpSpPr>
      <p:grpSpPr/>
      <p:sp>
        <p:nvSpPr>
          <p:cNvPr id="1048655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175" y="0"/>
            <a:ext cx="68263" cy="0"/>
          </a:xfrm>
        </p:spPr>
      </p:sp>
      <p:sp>
        <p:nvSpPr>
          <p:cNvPr id="1048656" name="备注占位符 2"/>
          <p:cNvSpPr>
            <a:spLocks noGrp="1" noRot="1" noChangeAspect="1"/>
          </p:cNvSpPr>
          <p:nvPr>
            <p:ph type="body"/>
          </p:nvPr>
        </p:nvSpPr>
        <p:spPr>
          <a:xfrm>
            <a:off x="3175" y="0"/>
            <a:ext cx="76200" cy="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>
                <a:cs typeface="Arial" panose="020B0604020202020204" pitchFamily="34" charset="0"/>
              </a:rPr>
              <a:t>自助挂号、自助查询并打印、</a:t>
            </a:r>
            <a:endParaRPr lang="zh-CN" altLang="en-US" dirty="0"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69" name=""/>
        <p:cNvGrpSpPr/>
        <p:nvPr/>
      </p:nvGrpSpPr>
      <p:grpSpPr/>
      <p:sp>
        <p:nvSpPr>
          <p:cNvPr id="104866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175" y="0"/>
            <a:ext cx="68263" cy="6623050"/>
          </a:xfrm>
        </p:spPr>
      </p:sp>
      <p:sp>
        <p:nvSpPr>
          <p:cNvPr id="1048664" name="备注占位符 2"/>
          <p:cNvSpPr>
            <a:spLocks noGrp="1" noRot="1" noChangeAspect="1"/>
          </p:cNvSpPr>
          <p:nvPr>
            <p:ph type="body"/>
          </p:nvPr>
        </p:nvSpPr>
        <p:spPr>
          <a:xfrm>
            <a:off x="3175" y="0"/>
            <a:ext cx="74613" cy="7743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>
                <a:cs typeface="Arial" panose="020B0604020202020204" pitchFamily="34" charset="0"/>
              </a:rPr>
              <a:t>自助挂号、自助查询并打印、</a:t>
            </a:r>
            <a:endParaRPr lang="zh-CN" altLang="en-US" dirty="0"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72" name=""/>
        <p:cNvGrpSpPr/>
        <p:nvPr/>
      </p:nvGrpSpPr>
      <p:grpSpPr/>
      <p:sp>
        <p:nvSpPr>
          <p:cNvPr id="1048669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175" y="0"/>
            <a:ext cx="68263" cy="6623050"/>
          </a:xfrm>
        </p:spPr>
      </p:sp>
      <p:sp>
        <p:nvSpPr>
          <p:cNvPr id="1048670" name="备注占位符 2"/>
          <p:cNvSpPr>
            <a:spLocks noGrp="1" noRot="1" noChangeAspect="1"/>
          </p:cNvSpPr>
          <p:nvPr>
            <p:ph type="body"/>
          </p:nvPr>
        </p:nvSpPr>
        <p:spPr>
          <a:xfrm>
            <a:off x="3175" y="0"/>
            <a:ext cx="74613" cy="7743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>
                <a:cs typeface="Arial" panose="020B0604020202020204" pitchFamily="34" charset="0"/>
              </a:rPr>
              <a:t>自助挂号、自助查询并打印、</a:t>
            </a:r>
            <a:endParaRPr lang="zh-CN" altLang="en-US" dirty="0"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75" name=""/>
        <p:cNvGrpSpPr/>
        <p:nvPr/>
      </p:nvGrpSpPr>
      <p:grpSpPr/>
      <p:sp>
        <p:nvSpPr>
          <p:cNvPr id="1048675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175" y="0"/>
            <a:ext cx="68263" cy="6623050"/>
          </a:xfrm>
        </p:spPr>
      </p:sp>
      <p:sp>
        <p:nvSpPr>
          <p:cNvPr id="1048676" name="备注占位符 2"/>
          <p:cNvSpPr>
            <a:spLocks noGrp="1" noRot="1" noChangeAspect="1"/>
          </p:cNvSpPr>
          <p:nvPr>
            <p:ph type="body"/>
          </p:nvPr>
        </p:nvSpPr>
        <p:spPr>
          <a:xfrm>
            <a:off x="3175" y="0"/>
            <a:ext cx="74613" cy="774382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>
                <a:cs typeface="Arial" panose="020B0604020202020204" pitchFamily="34" charset="0"/>
              </a:rPr>
              <a:t>自助挂号、自助查询并打印、</a:t>
            </a:r>
            <a:endParaRPr lang="zh-CN" altLang="en-US" dirty="0"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78" name=""/>
        <p:cNvGrpSpPr/>
        <p:nvPr/>
      </p:nvGrpSpPr>
      <p:grpSpPr/>
      <p:sp>
        <p:nvSpPr>
          <p:cNvPr id="1048685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0" y="0"/>
            <a:ext cx="3175" cy="1301750"/>
          </a:xfrm>
        </p:spPr>
      </p:sp>
      <p:sp>
        <p:nvSpPr>
          <p:cNvPr id="1048686" name="备注占位符 2"/>
          <p:cNvSpPr>
            <a:spLocks noGrp="1" noRot="1" noChangeAspect="1"/>
          </p:cNvSpPr>
          <p:nvPr>
            <p:ph type="body"/>
          </p:nvPr>
        </p:nvSpPr>
        <p:spPr>
          <a:xfrm>
            <a:off x="0" y="0"/>
            <a:ext cx="3175" cy="152241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>
                <a:cs typeface="Arial" panose="020B0604020202020204" pitchFamily="34" charset="0"/>
              </a:rPr>
              <a:t>自助挂号、自助查询并打印、</a:t>
            </a:r>
            <a:endParaRPr lang="zh-CN" altLang="en-US" dirty="0"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81" name=""/>
        <p:cNvGrpSpPr/>
        <p:nvPr/>
      </p:nvGrpSpPr>
      <p:grpSpPr/>
      <p:sp>
        <p:nvSpPr>
          <p:cNvPr id="1048694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147482688" y="0"/>
            <a:ext cx="0" cy="2147011200"/>
          </a:xfrm>
        </p:spPr>
      </p:sp>
      <p:sp>
        <p:nvSpPr>
          <p:cNvPr id="1048695" name="备注占位符 2"/>
          <p:cNvSpPr>
            <a:spLocks noGrp="1" noRot="1" noChangeAspect="1"/>
          </p:cNvSpPr>
          <p:nvPr>
            <p:ph type="body"/>
          </p:nvPr>
        </p:nvSpPr>
        <p:spPr>
          <a:xfrm>
            <a:off x="2147482688" y="0"/>
            <a:ext cx="0" cy="2147011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>
                <a:cs typeface="Arial" panose="020B0604020202020204" pitchFamily="34" charset="0"/>
              </a:rPr>
              <a:t>自助挂号、自助查询并打印、</a:t>
            </a:r>
            <a:endParaRPr lang="zh-CN" altLang="en-US" dirty="0">
              <a:ea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baseline="0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baseline="0" noProof="1" dirty="0">
              <a:sym typeface="Arial" panose="020B0604020202020204" pitchFamily="34" charset="0"/>
            </a:endParaRPr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baseline="0" noProof="1">
              <a:sym typeface="Arial" panose="020B0604020202020204" pitchFamily="34" charset="0"/>
            </a:endParaRPr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0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861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886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baseline="0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baseline="0" noProof="1" dirty="0">
              <a:sym typeface="Arial" panose="020B0604020202020204" pitchFamily="34" charset="0"/>
            </a:endParaRPr>
          </a:p>
        </p:txBody>
      </p:sp>
      <p:sp>
        <p:nvSpPr>
          <p:cNvPr id="104886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baseline="0" noProof="1">
              <a:sym typeface="Arial" panose="020B0604020202020204" pitchFamily="34" charset="0"/>
            </a:endParaRPr>
          </a:p>
        </p:txBody>
      </p:sp>
      <p:sp>
        <p:nvSpPr>
          <p:cNvPr id="104886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4" name="竖排标题 1"/>
          <p:cNvSpPr>
            <a:spLocks noGrp="1"/>
          </p:cNvSpPr>
          <p:nvPr>
            <p:ph type="title" orient="vert"/>
          </p:nvPr>
        </p:nvSpPr>
        <p:spPr>
          <a:xfrm>
            <a:off x="8835232" y="608013"/>
            <a:ext cx="2742406" cy="5641975"/>
          </a:xfrm>
        </p:spPr>
        <p:txBody>
          <a:bodyPr vert="eaVert"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845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8013" y="608013"/>
            <a:ext cx="8068239" cy="5641975"/>
          </a:xfrm>
        </p:spPr>
        <p:txBody>
          <a:bodyPr vert="eaVert"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884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baseline="0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baseline="0" noProof="1" dirty="0">
              <a:sym typeface="Arial" panose="020B0604020202020204" pitchFamily="34" charset="0"/>
            </a:endParaRPr>
          </a:p>
        </p:txBody>
      </p:sp>
      <p:sp>
        <p:nvSpPr>
          <p:cNvPr id="1048847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baseline="0" noProof="1">
              <a:sym typeface="Arial" panose="020B0604020202020204" pitchFamily="34" charset="0"/>
            </a:endParaRPr>
          </a:p>
        </p:txBody>
      </p:sp>
      <p:sp>
        <p:nvSpPr>
          <p:cNvPr id="1048848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601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104860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baseline="0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baseline="0" noProof="1" dirty="0">
              <a:sym typeface="Arial" panose="020B0604020202020204" pitchFamily="34" charset="0"/>
            </a:endParaRPr>
          </a:p>
        </p:txBody>
      </p:sp>
      <p:sp>
        <p:nvSpPr>
          <p:cNvPr id="104860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baseline="0" noProof="1">
              <a:sym typeface="Arial" panose="020B0604020202020204" pitchFamily="34" charset="0"/>
            </a:endParaRPr>
          </a:p>
        </p:txBody>
      </p:sp>
      <p:sp>
        <p:nvSpPr>
          <p:cNvPr id="104860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0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791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879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baseline="0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baseline="0" noProof="1" dirty="0">
              <a:sym typeface="Arial" panose="020B0604020202020204" pitchFamily="34" charset="0"/>
            </a:endParaRPr>
          </a:p>
        </p:txBody>
      </p:sp>
      <p:sp>
        <p:nvSpPr>
          <p:cNvPr id="104879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baseline="0" noProof="1">
              <a:sym typeface="Arial" panose="020B0604020202020204" pitchFamily="34" charset="0"/>
            </a:endParaRPr>
          </a:p>
        </p:txBody>
      </p:sp>
      <p:sp>
        <p:nvSpPr>
          <p:cNvPr id="104879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7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818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048819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baseline="0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baseline="0" noProof="1" dirty="0">
              <a:sym typeface="Arial" panose="020B0604020202020204" pitchFamily="34" charset="0"/>
            </a:endParaRPr>
          </a:p>
        </p:txBody>
      </p:sp>
      <p:sp>
        <p:nvSpPr>
          <p:cNvPr id="1048820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baseline="0" noProof="1">
              <a:sym typeface="Arial" panose="020B0604020202020204" pitchFamily="34" charset="0"/>
            </a:endParaRPr>
          </a:p>
        </p:txBody>
      </p:sp>
      <p:sp>
        <p:nvSpPr>
          <p:cNvPr id="1048821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1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812" name="内容占位符 2"/>
          <p:cNvSpPr>
            <a:spLocks noGrp="1"/>
          </p:cNvSpPr>
          <p:nvPr>
            <p:ph sz="half" idx="1"/>
          </p:nvPr>
        </p:nvSpPr>
        <p:spPr>
          <a:xfrm>
            <a:off x="608013" y="1490663"/>
            <a:ext cx="5375116" cy="4759325"/>
          </a:xfrm>
        </p:spPr>
        <p:txBody>
          <a:bodyPr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8813" name="内容占位符 3"/>
          <p:cNvSpPr>
            <a:spLocks noGrp="1"/>
          </p:cNvSpPr>
          <p:nvPr>
            <p:ph sz="half" idx="2"/>
          </p:nvPr>
        </p:nvSpPr>
        <p:spPr>
          <a:xfrm>
            <a:off x="6202522" y="1490663"/>
            <a:ext cx="5375116" cy="4759325"/>
          </a:xfrm>
        </p:spPr>
        <p:txBody>
          <a:bodyPr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8814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baseline="0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baseline="0" noProof="1" dirty="0">
              <a:sym typeface="Arial" panose="020B0604020202020204" pitchFamily="34" charset="0"/>
            </a:endParaRPr>
          </a:p>
        </p:txBody>
      </p:sp>
      <p:sp>
        <p:nvSpPr>
          <p:cNvPr id="1048815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baseline="0" noProof="1">
              <a:sym typeface="Arial" panose="020B0604020202020204" pitchFamily="34" charset="0"/>
            </a:endParaRPr>
          </a:p>
        </p:txBody>
      </p:sp>
      <p:sp>
        <p:nvSpPr>
          <p:cNvPr id="1048816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3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83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04883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883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04883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883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baseline="0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baseline="0" noProof="1" dirty="0">
              <a:sym typeface="Arial" panose="020B0604020202020204" pitchFamily="34" charset="0"/>
            </a:endParaRPr>
          </a:p>
        </p:txBody>
      </p:sp>
      <p:sp>
        <p:nvSpPr>
          <p:cNvPr id="104883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baseline="0" noProof="1">
              <a:sym typeface="Arial" panose="020B0604020202020204" pitchFamily="34" charset="0"/>
            </a:endParaRPr>
          </a:p>
        </p:txBody>
      </p:sp>
      <p:sp>
        <p:nvSpPr>
          <p:cNvPr id="104883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8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82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baseline="0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baseline="0" noProof="1" dirty="0">
              <a:sym typeface="Arial" panose="020B0604020202020204" pitchFamily="34" charset="0"/>
            </a:endParaRPr>
          </a:p>
        </p:txBody>
      </p:sp>
      <p:sp>
        <p:nvSpPr>
          <p:cNvPr id="104883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baseline="0" noProof="1">
              <a:sym typeface="Arial" panose="020B0604020202020204" pitchFamily="34" charset="0"/>
            </a:endParaRPr>
          </a:p>
        </p:txBody>
      </p:sp>
      <p:sp>
        <p:nvSpPr>
          <p:cNvPr id="104883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8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baseline="0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baseline="0" noProof="1" dirty="0">
              <a:sym typeface="Arial" panose="020B0604020202020204" pitchFamily="34" charset="0"/>
            </a:endParaRPr>
          </a:p>
        </p:txBody>
      </p:sp>
      <p:sp>
        <p:nvSpPr>
          <p:cNvPr id="104878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baseline="0" noProof="1">
              <a:sym typeface="Arial" panose="020B0604020202020204" pitchFamily="34" charset="0"/>
            </a:endParaRPr>
          </a:p>
        </p:txBody>
      </p:sp>
      <p:sp>
        <p:nvSpPr>
          <p:cNvPr id="104878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2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82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882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04882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baseline="0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baseline="0" noProof="1" dirty="0">
              <a:sym typeface="Arial" panose="020B0604020202020204" pitchFamily="34" charset="0"/>
            </a:endParaRPr>
          </a:p>
        </p:txBody>
      </p:sp>
      <p:sp>
        <p:nvSpPr>
          <p:cNvPr id="104882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baseline="0" noProof="1">
              <a:sym typeface="Arial" panose="020B0604020202020204" pitchFamily="34" charset="0"/>
            </a:endParaRPr>
          </a:p>
        </p:txBody>
      </p:sp>
      <p:sp>
        <p:nvSpPr>
          <p:cNvPr id="104882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9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850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8851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baseline="0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baseline="0" noProof="1" dirty="0">
              <a:sym typeface="Arial" panose="020B0604020202020204" pitchFamily="34" charset="0"/>
            </a:endParaRPr>
          </a:p>
        </p:txBody>
      </p:sp>
      <p:sp>
        <p:nvSpPr>
          <p:cNvPr id="1048852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baseline="0" noProof="1">
              <a:sym typeface="Arial" panose="020B0604020202020204" pitchFamily="34" charset="0"/>
            </a:endParaRPr>
          </a:p>
        </p:txBody>
      </p:sp>
      <p:sp>
        <p:nvSpPr>
          <p:cNvPr id="1048853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95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796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1048797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048798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baseline="0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baseline="0" noProof="1" dirty="0">
              <a:sym typeface="Arial" panose="020B0604020202020204" pitchFamily="34" charset="0"/>
            </a:endParaRPr>
          </a:p>
        </p:txBody>
      </p:sp>
      <p:sp>
        <p:nvSpPr>
          <p:cNvPr id="104879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baseline="0" noProof="1">
              <a:sym typeface="Arial" panose="020B0604020202020204" pitchFamily="34" charset="0"/>
            </a:endParaRPr>
          </a:p>
        </p:txBody>
      </p:sp>
      <p:sp>
        <p:nvSpPr>
          <p:cNvPr id="1048800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1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802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880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baseline="0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baseline="0" noProof="1" dirty="0">
              <a:sym typeface="Arial" panose="020B0604020202020204" pitchFamily="34" charset="0"/>
            </a:endParaRPr>
          </a:p>
        </p:txBody>
      </p:sp>
      <p:sp>
        <p:nvSpPr>
          <p:cNvPr id="104880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baseline="0" noProof="1">
              <a:sym typeface="Arial" panose="020B0604020202020204" pitchFamily="34" charset="0"/>
            </a:endParaRPr>
          </a:p>
        </p:txBody>
      </p:sp>
      <p:sp>
        <p:nvSpPr>
          <p:cNvPr id="104880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06" name="竖排标题 1"/>
          <p:cNvSpPr>
            <a:spLocks noGrp="1"/>
          </p:cNvSpPr>
          <p:nvPr>
            <p:ph type="title" orient="vert"/>
          </p:nvPr>
        </p:nvSpPr>
        <p:spPr>
          <a:xfrm>
            <a:off x="8835232" y="608013"/>
            <a:ext cx="2742406" cy="5641975"/>
          </a:xfrm>
        </p:spPr>
        <p:txBody>
          <a:bodyPr vert="eaVert"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80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8013" y="608013"/>
            <a:ext cx="8068239" cy="5641975"/>
          </a:xfrm>
        </p:spPr>
        <p:txBody>
          <a:bodyPr vert="eaVert"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880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baseline="0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baseline="0" noProof="1" dirty="0">
              <a:sym typeface="Arial" panose="020B0604020202020204" pitchFamily="34" charset="0"/>
            </a:endParaRPr>
          </a:p>
        </p:txBody>
      </p:sp>
      <p:sp>
        <p:nvSpPr>
          <p:cNvPr id="104880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baseline="0" noProof="1">
              <a:sym typeface="Arial" panose="020B0604020202020204" pitchFamily="34" charset="0"/>
            </a:endParaRPr>
          </a:p>
        </p:txBody>
      </p:sp>
      <p:sp>
        <p:nvSpPr>
          <p:cNvPr id="10488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65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866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04886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baseline="0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baseline="0" noProof="1" dirty="0">
              <a:sym typeface="Arial" panose="020B0604020202020204" pitchFamily="34" charset="0"/>
            </a:endParaRPr>
          </a:p>
        </p:txBody>
      </p:sp>
      <p:sp>
        <p:nvSpPr>
          <p:cNvPr id="104886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baseline="0" noProof="1">
              <a:sym typeface="Arial" panose="020B0604020202020204" pitchFamily="34" charset="0"/>
            </a:endParaRPr>
          </a:p>
        </p:txBody>
      </p:sp>
      <p:sp>
        <p:nvSpPr>
          <p:cNvPr id="104886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0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871" name="内容占位符 2"/>
          <p:cNvSpPr>
            <a:spLocks noGrp="1"/>
          </p:cNvSpPr>
          <p:nvPr>
            <p:ph sz="half" idx="1"/>
          </p:nvPr>
        </p:nvSpPr>
        <p:spPr>
          <a:xfrm>
            <a:off x="608013" y="1490663"/>
            <a:ext cx="5375116" cy="4759325"/>
          </a:xfrm>
        </p:spPr>
        <p:txBody>
          <a:bodyPr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8872" name="内容占位符 3"/>
          <p:cNvSpPr>
            <a:spLocks noGrp="1"/>
          </p:cNvSpPr>
          <p:nvPr>
            <p:ph sz="half" idx="2"/>
          </p:nvPr>
        </p:nvSpPr>
        <p:spPr>
          <a:xfrm>
            <a:off x="6202522" y="1490663"/>
            <a:ext cx="5375116" cy="4759325"/>
          </a:xfrm>
        </p:spPr>
        <p:txBody>
          <a:bodyPr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8873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baseline="0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baseline="0" noProof="1" dirty="0">
              <a:sym typeface="Arial" panose="020B0604020202020204" pitchFamily="34" charset="0"/>
            </a:endParaRPr>
          </a:p>
        </p:txBody>
      </p:sp>
      <p:sp>
        <p:nvSpPr>
          <p:cNvPr id="1048874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baseline="0" noProof="1">
              <a:sym typeface="Arial" panose="020B0604020202020204" pitchFamily="34" charset="0"/>
            </a:endParaRPr>
          </a:p>
        </p:txBody>
      </p:sp>
      <p:sp>
        <p:nvSpPr>
          <p:cNvPr id="1048875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76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877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048878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8879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048880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888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baseline="0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baseline="0" noProof="1" dirty="0">
              <a:sym typeface="Arial" panose="020B0604020202020204" pitchFamily="34" charset="0"/>
            </a:endParaRPr>
          </a:p>
        </p:txBody>
      </p:sp>
      <p:sp>
        <p:nvSpPr>
          <p:cNvPr id="1048882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baseline="0" noProof="1">
              <a:sym typeface="Arial" panose="020B0604020202020204" pitchFamily="34" charset="0"/>
            </a:endParaRPr>
          </a:p>
        </p:txBody>
      </p:sp>
      <p:sp>
        <p:nvSpPr>
          <p:cNvPr id="1048883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40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841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baseline="0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baseline="0" noProof="1" dirty="0">
              <a:sym typeface="Arial" panose="020B0604020202020204" pitchFamily="34" charset="0"/>
            </a:endParaRPr>
          </a:p>
        </p:txBody>
      </p:sp>
      <p:sp>
        <p:nvSpPr>
          <p:cNvPr id="1048842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baseline="0" noProof="1">
              <a:sym typeface="Arial" panose="020B0604020202020204" pitchFamily="34" charset="0"/>
            </a:endParaRPr>
          </a:p>
        </p:txBody>
      </p:sp>
      <p:sp>
        <p:nvSpPr>
          <p:cNvPr id="1048843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4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baseline="0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baseline="0" noProof="1" dirty="0">
              <a:sym typeface="Arial" panose="020B0604020202020204" pitchFamily="34" charset="0"/>
            </a:endParaRPr>
          </a:p>
        </p:txBody>
      </p:sp>
      <p:sp>
        <p:nvSpPr>
          <p:cNvPr id="1048885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baseline="0" noProof="1">
              <a:sym typeface="Arial" panose="020B0604020202020204" pitchFamily="34" charset="0"/>
            </a:endParaRPr>
          </a:p>
        </p:txBody>
      </p:sp>
      <p:sp>
        <p:nvSpPr>
          <p:cNvPr id="1048886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87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888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1048889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04889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baseline="0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baseline="0" noProof="1" dirty="0">
              <a:sym typeface="Arial" panose="020B0604020202020204" pitchFamily="34" charset="0"/>
            </a:endParaRPr>
          </a:p>
        </p:txBody>
      </p:sp>
      <p:sp>
        <p:nvSpPr>
          <p:cNvPr id="104889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baseline="0" noProof="1">
              <a:sym typeface="Arial" panose="020B0604020202020204" pitchFamily="34" charset="0"/>
            </a:endParaRPr>
          </a:p>
        </p:txBody>
      </p:sp>
      <p:sp>
        <p:nvSpPr>
          <p:cNvPr id="104889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854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48855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1048856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104885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fld id="{BB962C8B-B14F-4D97-AF65-F5344CB8AC3E}" type="datetime1">
              <a:rPr lang="zh-CN" altLang="en-US" strike="noStrike" baseline="0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baseline="0" noProof="1" dirty="0">
              <a:sym typeface="Arial" panose="020B0604020202020204" pitchFamily="34" charset="0"/>
            </a:endParaRPr>
          </a:p>
        </p:txBody>
      </p:sp>
      <p:sp>
        <p:nvSpPr>
          <p:cNvPr id="104885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baseline="0" noProof="1">
              <a:sym typeface="Arial" panose="020B0604020202020204" pitchFamily="34" charset="0"/>
            </a:endParaRPr>
          </a:p>
        </p:txBody>
      </p:sp>
      <p:sp>
        <p:nvSpPr>
          <p:cNvPr id="104885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baseline="0" noProof="1" dirty="0">
              <a:sym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3" name=""/>
        <p:cNvGrpSpPr/>
        <p:nvPr/>
      </p:nvGrpSpPr>
      <p:grpSpPr/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608013" y="608013"/>
            <a:ext cx="10969625" cy="706437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77" name="文本占位符 2"/>
          <p:cNvSpPr>
            <a:spLocks noGrp="1"/>
          </p:cNvSpPr>
          <p:nvPr>
            <p:ph type="body"/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46800" rIns="90000" bIns="4680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612775" y="6315075"/>
            <a:ext cx="2698750" cy="315913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>
            <a:normAutofit/>
          </a:bodyPr>
          <a:lstStyle>
            <a:lvl1pPr algn="l">
              <a:defRPr sz="100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pPr lvl="0" fontAlgn="base"/>
            <a:fld id="{BB962C8B-B14F-4D97-AF65-F5344CB8AC3E}" type="datetime1">
              <a:rPr lang="zh-CN" altLang="en-US" strike="noStrike" baseline="0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baseline="0" noProof="1" dirty="0">
              <a:sym typeface="Arial" panose="020B0604020202020204" pitchFamily="34" charset="0"/>
            </a:endParaRPr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388" y="6315075"/>
            <a:ext cx="3959225" cy="315913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>
            <a:normAutofit/>
          </a:bodyPr>
          <a:lstStyle>
            <a:lvl1pPr algn="ctr">
              <a:defRPr sz="100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pPr lvl="0" fontAlgn="base"/>
            <a:endParaRPr strike="noStrike" baseline="0" noProof="1">
              <a:sym typeface="Arial" panose="020B0604020202020204" pitchFamily="34" charset="0"/>
            </a:endParaRPr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877300" y="6315075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>
            <a:normAutofit/>
          </a:bodyPr>
          <a:lstStyle>
            <a:lvl1pPr algn="r">
              <a:defRPr sz="100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baseline="0" noProof="1" dirty="0">
              <a:sym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914400" lvl="0" indent="-914400" algn="l" eaLnBrk="1" latinLnBrk="0" hangingPunct="1">
        <a:lnSpc>
          <a:spcPct val="100000"/>
        </a:lnSpc>
        <a:spcBef>
          <a:spcPct val="0"/>
        </a:spcBef>
        <a:buNone/>
        <a:defRPr sz="3600" b="1" kern="1200" baseline="0">
          <a:solidFill>
            <a:srgbClr val="262626"/>
          </a:solidFill>
          <a:latin typeface="+mj-lt"/>
          <a:ea typeface="+mj-ea"/>
          <a:cs typeface="+mj-cs"/>
          <a:sym typeface="Arial" panose="020B0604020202020204" pitchFamily="34" charset="0"/>
        </a:defRPr>
      </a:lvl1pPr>
    </p:titleStyle>
    <p:bodyStyle>
      <a:lvl1pPr marL="228600" lvl="0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kern="1200" baseline="0">
          <a:solidFill>
            <a:srgbClr val="595959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685800" lvl="1" indent="-228600" algn="l" defTabSz="914400" eaLnBrk="1" fontAlgn="base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kern="1200" baseline="0">
          <a:solidFill>
            <a:srgbClr val="595959"/>
          </a:solidFill>
          <a:latin typeface="Arial" panose="020B0604020202020204" pitchFamily="34" charset="0"/>
          <a:ea typeface="微软雅黑" panose="020B0503020204020204" pitchFamily="2" charset="-122"/>
          <a:cs typeface="+mn-cs"/>
          <a:sym typeface="Arial" panose="020B0604020202020204" pitchFamily="34" charset="0"/>
        </a:defRPr>
      </a:lvl2pPr>
      <a:lvl3pPr marL="1143000" lvl="2" indent="-228600" algn="l" defTabSz="914400" eaLnBrk="1" fontAlgn="base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kern="1200" baseline="0">
          <a:solidFill>
            <a:srgbClr val="595959"/>
          </a:solidFill>
          <a:latin typeface="Arial" panose="020B0604020202020204" pitchFamily="34" charset="0"/>
          <a:ea typeface="微软雅黑" panose="020B0503020204020204" pitchFamily="2" charset="-122"/>
          <a:cs typeface="+mn-cs"/>
          <a:sym typeface="Arial" panose="020B0604020202020204" pitchFamily="34" charset="0"/>
        </a:defRPr>
      </a:lvl3pPr>
      <a:lvl4pPr marL="1600200" lvl="3" indent="-228600" algn="l" defTabSz="914400" eaLnBrk="1" fontAlgn="base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pitchFamily="2" charset="2"/>
        <a:buChar char=""/>
        <a:defRPr sz="1400" kern="1200" baseline="0">
          <a:solidFill>
            <a:srgbClr val="595959"/>
          </a:solidFill>
          <a:latin typeface="Arial" panose="020B0604020202020204" pitchFamily="34" charset="0"/>
          <a:ea typeface="微软雅黑" panose="020B0503020204020204" pitchFamily="2" charset="-122"/>
          <a:cs typeface="+mn-cs"/>
          <a:sym typeface="Arial" panose="020B0604020202020204" pitchFamily="34" charset="0"/>
        </a:defRPr>
      </a:lvl4pPr>
      <a:lvl5pPr marL="2057400" lvl="4" indent="-228600" algn="l" defTabSz="914400" eaLnBrk="1" fontAlgn="base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kern="1200" baseline="0">
          <a:solidFill>
            <a:srgbClr val="595959"/>
          </a:solidFill>
          <a:latin typeface="Arial" panose="020B0604020202020204" pitchFamily="34" charset="0"/>
          <a:ea typeface="微软雅黑" panose="020B0503020204020204" pitchFamily="2" charset="-122"/>
          <a:cs typeface="+mn-cs"/>
          <a:sym typeface="Arial" panose="020B0604020202020204" pitchFamily="34" charset="0"/>
        </a:defRPr>
      </a:lvl5pPr>
      <a:lvl6pPr marL="2514600" lvl="5" indent="-228600" algn="l" defTabSz="914400" eaLnBrk="1" fontAlgn="base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kern="1200" baseline="0">
          <a:solidFill>
            <a:srgbClr val="595959"/>
          </a:solidFill>
          <a:latin typeface="Arial" panose="020B0604020202020204" pitchFamily="34" charset="0"/>
          <a:ea typeface="微软雅黑" panose="020B0503020204020204" pitchFamily="2" charset="-122"/>
          <a:cs typeface="+mn-cs"/>
          <a:sym typeface="Arial" panose="020B0604020202020204" pitchFamily="34" charset="0"/>
        </a:defRPr>
      </a:lvl6pPr>
      <a:lvl7pPr marL="2971800" lvl="6" indent="-228600" algn="l" defTabSz="914400" eaLnBrk="1" fontAlgn="base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kern="1200" baseline="0">
          <a:solidFill>
            <a:srgbClr val="595959"/>
          </a:solidFill>
          <a:latin typeface="Arial" panose="020B0604020202020204" pitchFamily="34" charset="0"/>
          <a:ea typeface="微软雅黑" panose="020B0503020204020204" pitchFamily="2" charset="-122"/>
          <a:cs typeface="+mn-cs"/>
          <a:sym typeface="Arial" panose="020B0604020202020204" pitchFamily="34" charset="0"/>
        </a:defRPr>
      </a:lvl7pPr>
      <a:lvl8pPr marL="3429000" lvl="7" indent="-228600" algn="l" defTabSz="914400" eaLnBrk="1" fontAlgn="base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kern="1200" baseline="0">
          <a:solidFill>
            <a:srgbClr val="595959"/>
          </a:solidFill>
          <a:latin typeface="Arial" panose="020B0604020202020204" pitchFamily="34" charset="0"/>
          <a:ea typeface="微软雅黑" panose="020B0503020204020204" pitchFamily="2" charset="-122"/>
          <a:cs typeface="+mn-cs"/>
          <a:sym typeface="Arial" panose="020B0604020202020204" pitchFamily="34" charset="0"/>
        </a:defRPr>
      </a:lvl8pPr>
      <a:lvl9pPr marL="3886200" lvl="8" indent="-228600" algn="l" defTabSz="914400" eaLnBrk="1" fontAlgn="base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kern="1200" baseline="0">
          <a:solidFill>
            <a:srgbClr val="595959"/>
          </a:solidFill>
          <a:latin typeface="Arial" panose="020B0604020202020204" pitchFamily="34" charset="0"/>
          <a:ea typeface="微软雅黑" panose="020B0503020204020204" pitchFamily="2" charset="-122"/>
          <a:cs typeface="+mn-cs"/>
          <a:sym typeface="Arial" panose="020B0604020202020204" pitchFamily="34" charset="0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41" name=""/>
        <p:cNvGrpSpPr/>
        <p:nvPr/>
      </p:nvGrpSpPr>
      <p:grpSpPr/>
      <p:sp>
        <p:nvSpPr>
          <p:cNvPr id="1048595" name="标题占位符 1"/>
          <p:cNvSpPr>
            <a:spLocks noGrp="1"/>
          </p:cNvSpPr>
          <p:nvPr>
            <p:ph type="title"/>
          </p:nvPr>
        </p:nvSpPr>
        <p:spPr>
          <a:xfrm>
            <a:off x="608013" y="608013"/>
            <a:ext cx="10969625" cy="706437"/>
          </a:xfrm>
          <a:prstGeom prst="rect">
            <a:avLst/>
          </a:prstGeom>
          <a:noFill/>
          <a:ln w="9525">
            <a:noFill/>
          </a:ln>
        </p:spPr>
        <p:txBody>
          <a:bodyPr vert="horz" lIns="90170" tIns="46990" rIns="90170" bIns="4699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48596" name="文本占位符 2"/>
          <p:cNvSpPr>
            <a:spLocks noGrp="1"/>
          </p:cNvSpPr>
          <p:nvPr>
            <p:ph type="body"/>
          </p:nvPr>
        </p:nvSpPr>
        <p:spPr>
          <a:xfrm>
            <a:off x="608013" y="1490663"/>
            <a:ext cx="10969625" cy="4759325"/>
          </a:xfrm>
          <a:prstGeom prst="rect">
            <a:avLst/>
          </a:prstGeom>
          <a:noFill/>
          <a:ln w="9525">
            <a:noFill/>
          </a:ln>
        </p:spPr>
        <p:txBody>
          <a:bodyPr vert="horz" lIns="90000" tIns="46800" rIns="90000" bIns="46800"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48597" name="日期占位符 3"/>
          <p:cNvSpPr>
            <a:spLocks noGrp="1"/>
          </p:cNvSpPr>
          <p:nvPr>
            <p:ph type="dt" sz="half" idx="2"/>
          </p:nvPr>
        </p:nvSpPr>
        <p:spPr>
          <a:xfrm>
            <a:off x="612775" y="6315075"/>
            <a:ext cx="2698750" cy="315913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>
            <a:normAutofit/>
          </a:bodyPr>
          <a:lstStyle>
            <a:lvl1pPr algn="l">
              <a:defRPr sz="100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pPr lvl="0" fontAlgn="base"/>
            <a:fld id="{BB962C8B-B14F-4D97-AF65-F5344CB8AC3E}" type="datetime1">
              <a:rPr lang="zh-CN" altLang="en-US" strike="noStrike" baseline="0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baseline="0" noProof="1" dirty="0">
              <a:sym typeface="Arial" panose="020B0604020202020204" pitchFamily="34" charset="0"/>
            </a:endParaRPr>
          </a:p>
        </p:txBody>
      </p:sp>
      <p:sp>
        <p:nvSpPr>
          <p:cNvPr id="1048598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16388" y="6315075"/>
            <a:ext cx="3959225" cy="315913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>
            <a:normAutofit/>
          </a:bodyPr>
          <a:lstStyle>
            <a:lvl1pPr algn="ctr">
              <a:defRPr sz="100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pPr lvl="0" fontAlgn="base"/>
            <a:endParaRPr strike="noStrike" baseline="0" noProof="1">
              <a:sym typeface="Arial" panose="020B0604020202020204" pitchFamily="34" charset="0"/>
            </a:endParaRPr>
          </a:p>
        </p:txBody>
      </p:sp>
      <p:sp>
        <p:nvSpPr>
          <p:cNvPr id="1048599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877300" y="6315075"/>
            <a:ext cx="2700338" cy="315913"/>
          </a:xfrm>
          <a:prstGeom prst="rect">
            <a:avLst/>
          </a:prstGeom>
          <a:noFill/>
          <a:ln w="9525">
            <a:noFill/>
          </a:ln>
        </p:spPr>
        <p:txBody>
          <a:bodyPr vert="horz" anchor="ctr" anchorCtr="0">
            <a:normAutofit/>
          </a:bodyPr>
          <a:lstStyle>
            <a:lvl1pPr algn="r">
              <a:defRPr sz="100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2" charset="-122"/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baseline="0" noProof="1" dirty="0">
                <a:latin typeface="Arial" panose="020B0604020202020204" pitchFamily="34" charset="0"/>
                <a:ea typeface="微软雅黑" panose="020B0503020204020204" pitchFamily="2" charset="-122"/>
                <a:cs typeface="+mn-cs"/>
                <a:sym typeface="Arial" panose="020B0604020202020204" pitchFamily="34" charset="0"/>
              </a:rPr>
            </a:fld>
            <a:endParaRPr lang="zh-CN" altLang="en-US" strike="noStrike" baseline="0" noProof="1" dirty="0">
              <a:sym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914400" lvl="0" indent="-914400" algn="l" eaLnBrk="1" latinLnBrk="0" hangingPunct="1">
        <a:lnSpc>
          <a:spcPct val="100000"/>
        </a:lnSpc>
        <a:spcBef>
          <a:spcPct val="0"/>
        </a:spcBef>
        <a:buNone/>
        <a:defRPr sz="3600" b="1" kern="1200" baseline="0">
          <a:solidFill>
            <a:srgbClr val="262626"/>
          </a:solidFill>
          <a:latin typeface="+mj-lt"/>
          <a:ea typeface="+mj-ea"/>
          <a:cs typeface="+mj-cs"/>
          <a:sym typeface="Arial" panose="020B0604020202020204" pitchFamily="34" charset="0"/>
        </a:defRPr>
      </a:lvl1pPr>
    </p:titleStyle>
    <p:bodyStyle>
      <a:lvl1pPr marL="228600" lvl="0" indent="-228600" algn="l" defTabSz="914400" eaLnBrk="1" fontAlgn="base" latinLnBrk="0" hangingPunct="1">
        <a:lnSpc>
          <a:spcPct val="130000"/>
        </a:lnSpc>
        <a:spcBef>
          <a:spcPct val="0"/>
        </a:spcBef>
        <a:spcAft>
          <a:spcPts val="1000"/>
        </a:spcAft>
        <a:buFont typeface="Arial" panose="020B0604020202020204" pitchFamily="34" charset="0"/>
        <a:buChar char="●"/>
        <a:defRPr sz="1800" kern="1200" baseline="0">
          <a:solidFill>
            <a:srgbClr val="595959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marL="685800" lvl="1" indent="-228600" algn="l" defTabSz="914400" eaLnBrk="1" fontAlgn="base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kern="1200" baseline="0">
          <a:solidFill>
            <a:srgbClr val="595959"/>
          </a:solidFill>
          <a:latin typeface="Arial" panose="020B0604020202020204" pitchFamily="34" charset="0"/>
          <a:ea typeface="微软雅黑" panose="020B0503020204020204" pitchFamily="2" charset="-122"/>
          <a:cs typeface="+mn-cs"/>
          <a:sym typeface="Arial" panose="020B0604020202020204" pitchFamily="34" charset="0"/>
        </a:defRPr>
      </a:lvl2pPr>
      <a:lvl3pPr marL="1143000" lvl="2" indent="-228600" algn="l" defTabSz="914400" eaLnBrk="1" fontAlgn="base" latinLnBrk="0" hangingPunct="1">
        <a:lnSpc>
          <a:spcPct val="120000"/>
        </a:lnSpc>
        <a:spcBef>
          <a:spcPct val="0"/>
        </a:spcBef>
        <a:spcAft>
          <a:spcPts val="600"/>
        </a:spcAft>
        <a:buFont typeface="Arial" panose="020B0604020202020204" pitchFamily="34" charset="0"/>
        <a:buChar char="●"/>
        <a:defRPr sz="1600" kern="1200" baseline="0">
          <a:solidFill>
            <a:srgbClr val="595959"/>
          </a:solidFill>
          <a:latin typeface="Arial" panose="020B0604020202020204" pitchFamily="34" charset="0"/>
          <a:ea typeface="微软雅黑" panose="020B0503020204020204" pitchFamily="2" charset="-122"/>
          <a:cs typeface="+mn-cs"/>
          <a:sym typeface="Arial" panose="020B0604020202020204" pitchFamily="34" charset="0"/>
        </a:defRPr>
      </a:lvl3pPr>
      <a:lvl4pPr marL="1600200" lvl="3" indent="-228600" algn="l" defTabSz="914400" eaLnBrk="1" fontAlgn="base" latinLnBrk="0" hangingPunct="1">
        <a:lnSpc>
          <a:spcPct val="120000"/>
        </a:lnSpc>
        <a:spcBef>
          <a:spcPct val="0"/>
        </a:spcBef>
        <a:spcAft>
          <a:spcPts val="300"/>
        </a:spcAft>
        <a:buFont typeface="Wingdings" panose="05000000000000000000" pitchFamily="2" charset="2"/>
        <a:buChar char=""/>
        <a:defRPr sz="1400" kern="1200" baseline="0">
          <a:solidFill>
            <a:srgbClr val="595959"/>
          </a:solidFill>
          <a:latin typeface="Arial" panose="020B0604020202020204" pitchFamily="34" charset="0"/>
          <a:ea typeface="微软雅黑" panose="020B0503020204020204" pitchFamily="2" charset="-122"/>
          <a:cs typeface="+mn-cs"/>
          <a:sym typeface="Arial" panose="020B0604020202020204" pitchFamily="34" charset="0"/>
        </a:defRPr>
      </a:lvl4pPr>
      <a:lvl5pPr marL="2057400" lvl="4" indent="-228600" algn="l" defTabSz="914400" eaLnBrk="1" fontAlgn="base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kern="1200" baseline="0">
          <a:solidFill>
            <a:srgbClr val="595959"/>
          </a:solidFill>
          <a:latin typeface="Arial" panose="020B0604020202020204" pitchFamily="34" charset="0"/>
          <a:ea typeface="微软雅黑" panose="020B0503020204020204" pitchFamily="2" charset="-122"/>
          <a:cs typeface="+mn-cs"/>
          <a:sym typeface="Arial" panose="020B0604020202020204" pitchFamily="34" charset="0"/>
        </a:defRPr>
      </a:lvl5pPr>
      <a:lvl6pPr marL="2514600" lvl="5" indent="-228600" algn="l" defTabSz="914400" eaLnBrk="1" fontAlgn="base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kern="1200" baseline="0">
          <a:solidFill>
            <a:srgbClr val="595959"/>
          </a:solidFill>
          <a:latin typeface="Arial" panose="020B0604020202020204" pitchFamily="34" charset="0"/>
          <a:ea typeface="微软雅黑" panose="020B0503020204020204" pitchFamily="2" charset="-122"/>
          <a:cs typeface="+mn-cs"/>
          <a:sym typeface="Arial" panose="020B0604020202020204" pitchFamily="34" charset="0"/>
        </a:defRPr>
      </a:lvl6pPr>
      <a:lvl7pPr marL="2971800" lvl="6" indent="-228600" algn="l" defTabSz="914400" eaLnBrk="1" fontAlgn="base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kern="1200" baseline="0">
          <a:solidFill>
            <a:srgbClr val="595959"/>
          </a:solidFill>
          <a:latin typeface="Arial" panose="020B0604020202020204" pitchFamily="34" charset="0"/>
          <a:ea typeface="微软雅黑" panose="020B0503020204020204" pitchFamily="2" charset="-122"/>
          <a:cs typeface="+mn-cs"/>
          <a:sym typeface="Arial" panose="020B0604020202020204" pitchFamily="34" charset="0"/>
        </a:defRPr>
      </a:lvl7pPr>
      <a:lvl8pPr marL="3429000" lvl="7" indent="-228600" algn="l" defTabSz="914400" eaLnBrk="1" fontAlgn="base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kern="1200" baseline="0">
          <a:solidFill>
            <a:srgbClr val="595959"/>
          </a:solidFill>
          <a:latin typeface="Arial" panose="020B0604020202020204" pitchFamily="34" charset="0"/>
          <a:ea typeface="微软雅黑" panose="020B0503020204020204" pitchFamily="2" charset="-122"/>
          <a:cs typeface="+mn-cs"/>
          <a:sym typeface="Arial" panose="020B0604020202020204" pitchFamily="34" charset="0"/>
        </a:defRPr>
      </a:lvl8pPr>
      <a:lvl9pPr marL="3886200" lvl="8" indent="-228600" algn="l" defTabSz="914400" eaLnBrk="1" fontAlgn="base" latinLnBrk="0" hangingPunct="1">
        <a:lnSpc>
          <a:spcPct val="120000"/>
        </a:lnSpc>
        <a:spcBef>
          <a:spcPct val="0"/>
        </a:spcBef>
        <a:spcAft>
          <a:spcPts val="300"/>
        </a:spcAft>
        <a:buFont typeface="Arial" panose="020B0604020202020204" pitchFamily="34" charset="0"/>
        <a:buChar char="•"/>
        <a:defRPr sz="1400" kern="1200" baseline="0">
          <a:solidFill>
            <a:srgbClr val="595959"/>
          </a:solidFill>
          <a:latin typeface="Arial" panose="020B0604020202020204" pitchFamily="34" charset="0"/>
          <a:ea typeface="微软雅黑" panose="020B0503020204020204" pitchFamily="2" charset="-122"/>
          <a:cs typeface="+mn-cs"/>
          <a:sym typeface="Arial" panose="020B0604020202020204" pitchFamily="34" charset="0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800" kern="1200" baseline="0">
          <a:solidFill>
            <a:schemeClr val="tx1"/>
          </a:solidFill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20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7" Type="http://schemas.openxmlformats.org/officeDocument/2006/relationships/slideLayout" Target="../slideLayouts/slideLayout1.xml"/><Relationship Id="rId6" Type="http://schemas.openxmlformats.org/officeDocument/2006/relationships/themeOverride" Target="../theme/themeOverride1.xml"/><Relationship Id="rId5" Type="http://schemas.openxmlformats.org/officeDocument/2006/relationships/tags" Target="../tags/tag26.xml"/><Relationship Id="rId4" Type="http://schemas.openxmlformats.org/officeDocument/2006/relationships/image" Target="../media/image5.png"/><Relationship Id="rId3" Type="http://schemas.openxmlformats.org/officeDocument/2006/relationships/tags" Target="../tags/tag25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1.xml"/><Relationship Id="rId5" Type="http://schemas.openxmlformats.org/officeDocument/2006/relationships/themeOverride" Target="../theme/themeOverride2.xml"/><Relationship Id="rId4" Type="http://schemas.openxmlformats.org/officeDocument/2006/relationships/tags" Target="../tags/tag28.xml"/><Relationship Id="rId3" Type="http://schemas.openxmlformats.org/officeDocument/2006/relationships/tags" Target="../tags/tag2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hemeOverride" Target="../theme/themeOverride3.xml"/><Relationship Id="rId7" Type="http://schemas.openxmlformats.org/officeDocument/2006/relationships/tags" Target="../tags/tag31.xml"/><Relationship Id="rId6" Type="http://schemas.openxmlformats.org/officeDocument/2006/relationships/image" Target="../media/image7.png"/><Relationship Id="rId5" Type="http://schemas.openxmlformats.org/officeDocument/2006/relationships/tags" Target="../tags/tag30.xml"/><Relationship Id="rId4" Type="http://schemas.openxmlformats.org/officeDocument/2006/relationships/image" Target="../media/image6.png"/><Relationship Id="rId3" Type="http://schemas.openxmlformats.org/officeDocument/2006/relationships/tags" Target="../tags/tag29.xml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14.xml"/><Relationship Id="rId1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hemeOverride" Target="../theme/themeOverride4.xml"/><Relationship Id="rId7" Type="http://schemas.openxmlformats.org/officeDocument/2006/relationships/tags" Target="../tags/tag34.xml"/><Relationship Id="rId6" Type="http://schemas.openxmlformats.org/officeDocument/2006/relationships/image" Target="../media/image9.png"/><Relationship Id="rId5" Type="http://schemas.openxmlformats.org/officeDocument/2006/relationships/tags" Target="../tags/tag33.xml"/><Relationship Id="rId4" Type="http://schemas.openxmlformats.org/officeDocument/2006/relationships/image" Target="../media/image8.png"/><Relationship Id="rId3" Type="http://schemas.openxmlformats.org/officeDocument/2006/relationships/tags" Target="../tags/tag32.xml"/><Relationship Id="rId2" Type="http://schemas.openxmlformats.org/officeDocument/2006/relationships/image" Target="../media/image2.png"/><Relationship Id="rId10" Type="http://schemas.openxmlformats.org/officeDocument/2006/relationships/notesSlide" Target="../notesSlides/notesSlide15.xml"/><Relationship Id="rId1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35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36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37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38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2.xml"/><Relationship Id="rId10" Type="http://schemas.openxmlformats.org/officeDocument/2006/relationships/slideLayout" Target="../slideLayouts/slideLayout1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1.xml"/><Relationship Id="rId3" Type="http://schemas.openxmlformats.org/officeDocument/2006/relationships/tags" Target="../tags/tag10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1.xml"/><Relationship Id="rId6" Type="http://schemas.openxmlformats.org/officeDocument/2006/relationships/tags" Target="../tags/tag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tags" Target="../tags/tag12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Relationship Id="rId3" Type="http://schemas.openxmlformats.org/officeDocument/2006/relationships/tags" Target="../tags/tag14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6" name=""/>
        <p:cNvGrpSpPr/>
        <p:nvPr/>
      </p:nvGrpSpPr>
      <p:grpSpPr/>
      <p:sp>
        <p:nvSpPr>
          <p:cNvPr id="1048586" name="矩形 9"/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gradFill rotWithShape="1">
            <a:gsLst>
              <a:gs pos="0">
                <a:srgbClr val="006A34">
                  <a:alpha val="100000"/>
                </a:srgbClr>
              </a:gs>
              <a:gs pos="7999">
                <a:srgbClr val="006A34">
                  <a:alpha val="100000"/>
                </a:srgbClr>
              </a:gs>
              <a:gs pos="42999">
                <a:srgbClr val="074825">
                  <a:alpha val="100000"/>
                </a:srgbClr>
              </a:gs>
              <a:gs pos="73999">
                <a:srgbClr val="00491B">
                  <a:alpha val="100000"/>
                </a:srgbClr>
              </a:gs>
              <a:gs pos="98999">
                <a:srgbClr val="1B4222">
                  <a:alpha val="100000"/>
                </a:srgbClr>
              </a:gs>
              <a:gs pos="100000">
                <a:srgbClr val="1B4222">
                  <a:alpha val="100000"/>
                </a:srgbClr>
              </a:gs>
            </a:gsLst>
            <a:lin ang="0" scaled="1"/>
          </a:gradFill>
          <a:ln w="12700">
            <a:noFill/>
          </a:ln>
        </p:spPr>
        <p:txBody>
          <a:bodyPr lIns="87777" tIns="43889" rIns="87777" bIns="43889" anchor="ctr" anchorCtr="0"/>
          <a:p>
            <a:endParaRPr lang="zh-CN" altLang="zh-CN" sz="30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52" name="B-1 办公系统加贴图-48 2.jpg" descr="B-1 办公系统加贴图-48 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6987"/>
            <a:ext cx="12192000" cy="725487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048587" name="造福社会.贡献国家.东方梅奥.行业标杆"/>
          <p:cNvSpPr/>
          <p:nvPr/>
        </p:nvSpPr>
        <p:spPr>
          <a:xfrm>
            <a:off x="8013700" y="6405563"/>
            <a:ext cx="4071938" cy="249237"/>
          </a:xfrm>
          <a:prstGeom prst="rect">
            <a:avLst/>
          </a:prstGeom>
          <a:noFill/>
          <a:ln w="12700">
            <a:noFill/>
          </a:ln>
        </p:spPr>
        <p:txBody>
          <a:bodyPr wrap="square" lIns="34287" tIns="34287" rIns="34287" bIns="34287" anchor="ctr" anchorCtr="0">
            <a:spAutoFit/>
          </a:bodyPr>
          <a:p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造福社会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贡献国家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东方梅奥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行业标杆</a:t>
            </a:r>
            <a:endParaRPr lang="zh-CN" altLang="en-US" sz="1100">
              <a:solidFill>
                <a:srgbClr val="006A34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588" name="文本框 4"/>
          <p:cNvSpPr/>
          <p:nvPr/>
        </p:nvSpPr>
        <p:spPr>
          <a:xfrm>
            <a:off x="3052763" y="982663"/>
            <a:ext cx="6304280" cy="232664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pPr>
              <a:lnSpc>
                <a:spcPct val="200000"/>
              </a:lnSpc>
            </a:pPr>
            <a:r>
              <a:rPr lang="zh-CN" altLang="en-US" sz="6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读</a:t>
            </a:r>
            <a:r>
              <a:rPr lang="en-US" altLang="zh-CN" sz="6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 </a:t>
            </a:r>
            <a:r>
              <a:rPr lang="zh-CN" altLang="en-US" sz="6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书</a:t>
            </a:r>
            <a:r>
              <a:rPr lang="en-US" altLang="zh-CN" sz="6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 </a:t>
            </a:r>
            <a:r>
              <a:rPr lang="zh-CN" altLang="en-US" sz="6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报</a:t>
            </a:r>
            <a:r>
              <a:rPr lang="en-US" altLang="zh-CN" sz="6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 </a:t>
            </a:r>
            <a:r>
              <a:rPr lang="zh-CN" altLang="en-US" sz="6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告</a:t>
            </a:r>
            <a:r>
              <a:rPr lang="en-US" altLang="zh-CN" sz="6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 </a:t>
            </a:r>
            <a:r>
              <a:rPr lang="zh-CN" altLang="en-US" sz="6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会</a:t>
            </a:r>
            <a:endParaRPr lang="zh-CN" altLang="en-US" sz="6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pic>
        <p:nvPicPr>
          <p:cNvPr id="2097153" name="图片 5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8" y="71438"/>
            <a:ext cx="2236787" cy="46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589" name="文本框 6"/>
          <p:cNvSpPr/>
          <p:nvPr/>
        </p:nvSpPr>
        <p:spPr>
          <a:xfrm>
            <a:off x="5911850" y="4043363"/>
            <a:ext cx="4929188" cy="764539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zh-CN" altLang="en-US" sz="4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住院医师</a:t>
            </a:r>
            <a:r>
              <a:rPr lang="en-US" altLang="zh-CN" sz="4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   </a:t>
            </a:r>
            <a:r>
              <a:rPr lang="zh-CN" altLang="en-US" sz="40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孔莫维</a:t>
            </a:r>
            <a:endParaRPr lang="zh-CN" altLang="en-US" sz="40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48590" name="文本框 1"/>
          <p:cNvSpPr/>
          <p:nvPr/>
        </p:nvSpPr>
        <p:spPr>
          <a:xfrm>
            <a:off x="7777480" y="5393373"/>
            <a:ext cx="287496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2023.03</a:t>
            </a:r>
            <a:endParaRPr lang="en-US" altLang="zh-CN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3" name=""/>
        <p:cNvGrpSpPr/>
        <p:nvPr/>
      </p:nvGrpSpPr>
      <p:grpSpPr/>
      <p:sp>
        <p:nvSpPr>
          <p:cNvPr id="1048671" name="灯片编号占位符 1"/>
          <p:cNvSpPr/>
          <p:nvPr>
            <p:ph type="sldNum" sz="quarter" idx="12"/>
          </p:nvPr>
        </p:nvSpPr>
        <p:spPr/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000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</a:fld>
            <a:endParaRPr lang="zh-CN" altLang="en-US" sz="1000" dirty="0">
              <a:solidFill>
                <a:srgbClr val="898989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48672" name="矩形 9"/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gradFill rotWithShape="1">
            <a:gsLst>
              <a:gs pos="0">
                <a:srgbClr val="006A34">
                  <a:alpha val="100000"/>
                </a:srgbClr>
              </a:gs>
              <a:gs pos="7999">
                <a:srgbClr val="006A34">
                  <a:alpha val="100000"/>
                </a:srgbClr>
              </a:gs>
              <a:gs pos="42999">
                <a:srgbClr val="074825">
                  <a:alpha val="100000"/>
                </a:srgbClr>
              </a:gs>
              <a:gs pos="73999">
                <a:srgbClr val="00491B">
                  <a:alpha val="100000"/>
                </a:srgbClr>
              </a:gs>
              <a:gs pos="98999">
                <a:srgbClr val="1B4222">
                  <a:alpha val="100000"/>
                </a:srgbClr>
              </a:gs>
              <a:gs pos="100000">
                <a:srgbClr val="1B4222">
                  <a:alpha val="100000"/>
                </a:srgbClr>
              </a:gs>
            </a:gsLst>
            <a:lin ang="0" scaled="1"/>
          </a:gradFill>
          <a:ln w="12700">
            <a:noFill/>
          </a:ln>
        </p:spPr>
        <p:txBody>
          <a:bodyPr lIns="87777" tIns="43889" rIns="87777" bIns="43889" anchor="ctr" anchorCtr="0"/>
          <a:p>
            <a:endParaRPr lang="zh-CN" altLang="zh-CN" sz="30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72" name="B-1 办公系统加贴图-48 2.jpg" descr="B-1 办公系统加贴图-48 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6987"/>
            <a:ext cx="12192000" cy="725487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048673" name="等腰三角形 5"/>
          <p:cNvSpPr/>
          <p:nvPr/>
        </p:nvSpPr>
        <p:spPr>
          <a:xfrm rot="5400000" flipH="1">
            <a:off x="-77787" y="434975"/>
            <a:ext cx="633412" cy="477838"/>
          </a:xfrm>
          <a:prstGeom prst="triangle">
            <a:avLst>
              <a:gd name="adj" fmla="val 50000"/>
            </a:avLst>
          </a:prstGeom>
          <a:solidFill>
            <a:srgbClr val="FFFFFF">
              <a:alpha val="68999"/>
            </a:srgbClr>
          </a:solidFill>
          <a:ln w="12700">
            <a:noFill/>
          </a:ln>
        </p:spPr>
        <p:txBody>
          <a:bodyPr wrap="square" lIns="117037" tIns="58518" rIns="117037" bIns="58518" anchor="ctr" anchorCtr="0"/>
          <a:p>
            <a:pPr algn="ctr"/>
            <a:endParaRPr lang="zh-CN" altLang="zh-CN" sz="30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73" name="图片 3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8" y="71438"/>
            <a:ext cx="2236787" cy="46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74" name="文本框 1"/>
          <p:cNvSpPr/>
          <p:nvPr/>
        </p:nvSpPr>
        <p:spPr>
          <a:xfrm>
            <a:off x="762000" y="990600"/>
            <a:ext cx="10668000" cy="701039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6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纳入患者基线特征</a:t>
            </a:r>
            <a:endParaRPr lang="zh-CN" altLang="en-US" sz="36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graphicFrame>
        <p:nvGraphicFramePr>
          <p:cNvPr id="4194305" name="表格 4"/>
          <p:cNvGraphicFramePr/>
          <p:nvPr>
            <p:custDataLst>
              <p:tags r:id="rId3"/>
            </p:custDataLst>
          </p:nvPr>
        </p:nvGraphicFramePr>
        <p:xfrm>
          <a:off x="431165" y="1829435"/>
          <a:ext cx="11329670" cy="4619625"/>
        </p:xfrm>
        <a:graphic>
          <a:graphicData uri="http://schemas.openxmlformats.org/drawingml/2006/table">
            <a:tbl>
              <a:tblPr/>
              <a:tblGrid>
                <a:gridCol w="2888615"/>
                <a:gridCol w="1875790"/>
                <a:gridCol w="2588260"/>
                <a:gridCol w="2513330"/>
                <a:gridCol w="1463675"/>
              </a:tblGrid>
              <a:tr h="601980">
                <a:tc>
                  <a:txBody>
                    <a:bodyPr/>
                    <a:p>
                      <a:pPr algn="ctr">
                        <a:buNone/>
                      </a:pPr>
                      <a:endParaRPr lang="en-US" altLang="en-US" sz="18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总体（</a:t>
                      </a:r>
                      <a:r>
                        <a:rPr lang="en-US" sz="1800" b="1" i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n</a:t>
                      </a:r>
                      <a:r>
                        <a:rPr lang="en-US" sz="1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= 84）</a:t>
                      </a:r>
                      <a:endParaRPr lang="en-US" altLang="en-US" sz="18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无 DoCE（</a:t>
                      </a:r>
                      <a:r>
                        <a:rPr lang="en-US" sz="1800" b="1" i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n</a:t>
                      </a:r>
                      <a:r>
                        <a:rPr lang="en-US" sz="1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= 70）</a:t>
                      </a:r>
                      <a:endParaRPr lang="en-US" altLang="en-US" sz="18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DoCE（</a:t>
                      </a:r>
                      <a:r>
                        <a:rPr lang="en-US" sz="1800" b="1" i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n</a:t>
                      </a:r>
                      <a:r>
                        <a:rPr lang="en-US" sz="1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= 14）</a:t>
                      </a:r>
                      <a:endParaRPr lang="en-US" altLang="en-US" sz="18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P*</a:t>
                      </a:r>
                      <a:endParaRPr lang="en-US" altLang="en-US" sz="18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136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糖尿病 </a:t>
                      </a:r>
                      <a:r>
                        <a:rPr lang="en-US" sz="1800" b="0" i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n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(%)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10 (12)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8 (11)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 (14)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0.76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2165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血脂异常，</a:t>
                      </a:r>
                      <a:r>
                        <a:rPr lang="en-US" sz="1800" b="0" i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n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(%)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44 (52)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35 (50)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9 (64)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0.33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吸烟，</a:t>
                      </a:r>
                      <a:r>
                        <a:rPr lang="en-US" sz="1800" b="0" i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n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(%)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43 (51)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35 (50)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8 (57)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0.62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5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冠状动脉疾病家族史，</a:t>
                      </a:r>
                      <a:r>
                        <a:rPr lang="en-US" sz="1800" b="0" i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n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(%)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24 (29)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19 (27)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5 (36)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0.52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冠状动脉旁路移植术，</a:t>
                      </a:r>
                      <a:r>
                        <a:rPr lang="en-US" sz="1800" b="0" i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n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(%)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 (3.6)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 (2.9)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 (7.1)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0.43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535">
                <a:tc gridSpan="5"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抗血栓药，</a:t>
                      </a:r>
                      <a:r>
                        <a:rPr lang="en-US" sz="1800" b="0" i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n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(%)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4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阿司匹林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83 (99)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69 (99)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14 (100)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-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6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氯吡格雷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36 (43)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30 (43)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6 (43)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1.00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6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替卡格雷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33 (39)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27 (39)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6 (43)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0.76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1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普拉格雷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14 (17)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13 (19)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 (7.1)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0.29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6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直接口服抗凝剂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 (3.6)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 (2.9)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1(7.1)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0.43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" name="文本框 4"/>
          <p:cNvSpPr txBox="1"/>
          <p:nvPr userDrawn="1">
            <p:custDataLst>
              <p:tags r:id="rId4"/>
            </p:custDataLst>
          </p:nvPr>
        </p:nvSpPr>
        <p:spPr>
          <a:xfrm rot="-1020000">
            <a:off x="2608263" y="3175000"/>
            <a:ext cx="6656387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vl="0"/>
            <a:r>
              <a:rPr lang="zh-CN" altLang="en-US" sz="4800" b="1">
                <a:solidFill>
                  <a:srgbClr val="D9D9D9"/>
                </a:solidFill>
                <a:latin typeface="等线 Light" panose="02010600030101010101" charset="-122"/>
                <a:ea typeface="等线 Light" panose="02010600030101010101" charset="-122"/>
              </a:rPr>
              <a:t>贵黔国际总医院心内科</a:t>
            </a:r>
            <a:endParaRPr lang="zh-CN" altLang="en-US" sz="4800" b="1">
              <a:solidFill>
                <a:srgbClr val="D9D9D9"/>
              </a:solidFill>
              <a:latin typeface="等线 Light" panose="02010600030101010101" charset="-122"/>
              <a:ea typeface="等线 Light" panose="02010600030101010101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6" name=""/>
        <p:cNvGrpSpPr/>
        <p:nvPr/>
      </p:nvGrpSpPr>
      <p:grpSpPr/>
      <p:sp>
        <p:nvSpPr>
          <p:cNvPr id="1048677" name="矩形 9"/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gradFill rotWithShape="1">
            <a:gsLst>
              <a:gs pos="0">
                <a:srgbClr val="006A34">
                  <a:alpha val="100000"/>
                </a:srgbClr>
              </a:gs>
              <a:gs pos="7999">
                <a:srgbClr val="006A34">
                  <a:alpha val="100000"/>
                </a:srgbClr>
              </a:gs>
              <a:gs pos="42999">
                <a:srgbClr val="074825">
                  <a:alpha val="100000"/>
                </a:srgbClr>
              </a:gs>
              <a:gs pos="73999">
                <a:srgbClr val="00491B">
                  <a:alpha val="100000"/>
                </a:srgbClr>
              </a:gs>
              <a:gs pos="98999">
                <a:srgbClr val="1B4222">
                  <a:alpha val="100000"/>
                </a:srgbClr>
              </a:gs>
              <a:gs pos="100000">
                <a:srgbClr val="1B4222">
                  <a:alpha val="100000"/>
                </a:srgbClr>
              </a:gs>
            </a:gsLst>
            <a:lin ang="0" scaled="1"/>
          </a:gradFill>
          <a:ln w="12700">
            <a:noFill/>
          </a:ln>
        </p:spPr>
        <p:txBody>
          <a:bodyPr lIns="87777" tIns="43889" rIns="87777" bIns="43889" anchor="ctr" anchorCtr="0"/>
          <a:p>
            <a:endParaRPr lang="zh-CN" altLang="zh-CN" sz="30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74" name="B-1 办公系统加贴图-48 2.jpg" descr="B-1 办公系统加贴图-48 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6987"/>
            <a:ext cx="12192000" cy="725487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048678" name="等腰三角形 5"/>
          <p:cNvSpPr/>
          <p:nvPr/>
        </p:nvSpPr>
        <p:spPr>
          <a:xfrm rot="5400000" flipH="1">
            <a:off x="-77787" y="434975"/>
            <a:ext cx="633412" cy="477838"/>
          </a:xfrm>
          <a:prstGeom prst="triangle">
            <a:avLst>
              <a:gd name="adj" fmla="val 50000"/>
            </a:avLst>
          </a:prstGeom>
          <a:solidFill>
            <a:srgbClr val="FFFFFF">
              <a:alpha val="68999"/>
            </a:srgbClr>
          </a:solidFill>
          <a:ln w="12700">
            <a:noFill/>
          </a:ln>
        </p:spPr>
        <p:txBody>
          <a:bodyPr wrap="square" lIns="117037" tIns="58518" rIns="117037" bIns="58518" anchor="ctr" anchorCtr="0"/>
          <a:p>
            <a:pPr algn="ctr"/>
            <a:endParaRPr lang="zh-CN" altLang="zh-CN" sz="30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679" name="造福社会.贡献国家.东方梅奥.行业标杆"/>
          <p:cNvSpPr/>
          <p:nvPr/>
        </p:nvSpPr>
        <p:spPr>
          <a:xfrm>
            <a:off x="8261350" y="6375400"/>
            <a:ext cx="4073525" cy="249238"/>
          </a:xfrm>
          <a:prstGeom prst="rect">
            <a:avLst/>
          </a:prstGeom>
          <a:noFill/>
          <a:ln w="12700">
            <a:noFill/>
          </a:ln>
        </p:spPr>
        <p:txBody>
          <a:bodyPr wrap="square" lIns="34287" tIns="34287" rIns="34287" bIns="34287" anchor="ctr" anchorCtr="0">
            <a:spAutoFit/>
          </a:bodyPr>
          <a:p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造福社会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贡献国家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东方梅奥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行业标杆</a:t>
            </a:r>
            <a:endParaRPr lang="zh-CN" altLang="en-US" sz="1100">
              <a:solidFill>
                <a:srgbClr val="006A34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75" name="图片 3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8" y="71438"/>
            <a:ext cx="2236787" cy="46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80" name="文本框 2"/>
          <p:cNvSpPr/>
          <p:nvPr/>
        </p:nvSpPr>
        <p:spPr>
          <a:xfrm>
            <a:off x="762000" y="990600"/>
            <a:ext cx="10668000" cy="701039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6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研究终点</a:t>
            </a:r>
            <a:endParaRPr lang="zh-CN" altLang="en-US" sz="36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1048681" name="文本框 6"/>
          <p:cNvSpPr/>
          <p:nvPr/>
        </p:nvSpPr>
        <p:spPr>
          <a:xfrm>
            <a:off x="1457325" y="1736725"/>
            <a:ext cx="9791700" cy="178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just">
              <a:lnSpc>
                <a:spcPct val="130000"/>
              </a:lnSpc>
            </a:pP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</a:t>
            </a:r>
            <a:endParaRPr lang="en-US" altLang="zh-CN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48682" name="文本框 1"/>
          <p:cNvSpPr/>
          <p:nvPr/>
        </p:nvSpPr>
        <p:spPr>
          <a:xfrm>
            <a:off x="6046788" y="1211263"/>
            <a:ext cx="182880" cy="39624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zh-CN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48683" name="文本框 3"/>
          <p:cNvSpPr txBox="1"/>
          <p:nvPr/>
        </p:nvSpPr>
        <p:spPr>
          <a:xfrm>
            <a:off x="478790" y="1983740"/>
            <a:ext cx="11356340" cy="39693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>
              <a:lnSpc>
                <a:spcPct val="150000"/>
              </a:lnSpc>
            </a:pPr>
            <a:r>
              <a:rPr lang="zh-CN" altLang="en-US" sz="2800"/>
              <a:t>主要终点：</a:t>
            </a:r>
            <a:r>
              <a:rPr lang="zh-CN" altLang="en-US" sz="2800" b="1"/>
              <a:t>面向设备的复合终点</a:t>
            </a:r>
            <a:r>
              <a:rPr lang="zh-CN" altLang="en-US" sz="2800"/>
              <a:t>（device-oriented composite endpoint，DoCE），反映了5年内心脏死亡、支架血栓形成（ScT）、靶血管心肌梗死（TV-MI）和临床靶病变血运重建（TLR）的分层复合。</a:t>
            </a:r>
            <a:endParaRPr lang="zh-CN" altLang="en-US" sz="2800"/>
          </a:p>
          <a:p>
            <a:pPr indent="457200">
              <a:lnSpc>
                <a:spcPct val="150000"/>
              </a:lnSpc>
            </a:pPr>
            <a:endParaRPr lang="zh-CN" altLang="en-US" sz="2800"/>
          </a:p>
          <a:p>
            <a:pPr indent="457200">
              <a:lnSpc>
                <a:spcPct val="150000"/>
              </a:lnSpc>
            </a:pPr>
            <a:r>
              <a:rPr lang="zh-CN" altLang="en-US" sz="2800"/>
              <a:t>次要终点：靶血管血运重建（TVR）和冠状动脉旁路移植术（CABG）手术。</a:t>
            </a:r>
            <a:endParaRPr lang="zh-CN" altLang="en-US" sz="2800"/>
          </a:p>
        </p:txBody>
      </p:sp>
      <p:sp>
        <p:nvSpPr>
          <p:cNvPr id="1048684" name="文本框 5"/>
          <p:cNvSpPr txBox="1"/>
          <p:nvPr/>
        </p:nvSpPr>
        <p:spPr>
          <a:xfrm>
            <a:off x="478790" y="5471795"/>
            <a:ext cx="10734675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endParaRPr lang="zh-CN" altLang="en-US"/>
          </a:p>
        </p:txBody>
      </p:sp>
      <p:sp>
        <p:nvSpPr>
          <p:cNvPr id="2050" name="文本框 4"/>
          <p:cNvSpPr txBox="1"/>
          <p:nvPr userDrawn="1">
            <p:custDataLst>
              <p:tags r:id="rId3"/>
            </p:custDataLst>
          </p:nvPr>
        </p:nvSpPr>
        <p:spPr>
          <a:xfrm rot="-1020000">
            <a:off x="2608263" y="3175000"/>
            <a:ext cx="6656387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vl="0"/>
            <a:r>
              <a:rPr lang="zh-CN" altLang="en-US" sz="4800" b="1">
                <a:solidFill>
                  <a:srgbClr val="D9D9D9"/>
                </a:solidFill>
                <a:latin typeface="等线 Light" panose="02010600030101010101" charset="-122"/>
                <a:ea typeface="等线 Light" panose="02010600030101010101" charset="-122"/>
              </a:rPr>
              <a:t>贵黔国际总医院心内科</a:t>
            </a:r>
            <a:endParaRPr lang="zh-CN" altLang="en-US" sz="4800" b="1">
              <a:solidFill>
                <a:srgbClr val="D9D9D9"/>
              </a:solidFill>
              <a:latin typeface="等线 Light" panose="02010600030101010101" charset="-122"/>
              <a:ea typeface="等线 Light" panose="02010600030101010101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9" name=""/>
        <p:cNvGrpSpPr/>
        <p:nvPr/>
      </p:nvGrpSpPr>
      <p:grpSpPr/>
      <p:sp>
        <p:nvSpPr>
          <p:cNvPr id="1048687" name="灯片编号占位符 1"/>
          <p:cNvSpPr/>
          <p:nvPr>
            <p:ph type="sldNum" sz="quarter" idx="12"/>
          </p:nvPr>
        </p:nvSpPr>
        <p:spPr/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000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</a:fld>
            <a:endParaRPr lang="zh-CN" altLang="en-US" sz="1000" dirty="0">
              <a:solidFill>
                <a:srgbClr val="898989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48688" name="矩形 9"/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gradFill rotWithShape="1">
            <a:gsLst>
              <a:gs pos="0">
                <a:srgbClr val="006A34">
                  <a:alpha val="100000"/>
                </a:srgbClr>
              </a:gs>
              <a:gs pos="7999">
                <a:srgbClr val="006A34">
                  <a:alpha val="100000"/>
                </a:srgbClr>
              </a:gs>
              <a:gs pos="42999">
                <a:srgbClr val="074825">
                  <a:alpha val="100000"/>
                </a:srgbClr>
              </a:gs>
              <a:gs pos="73999">
                <a:srgbClr val="00491B">
                  <a:alpha val="100000"/>
                </a:srgbClr>
              </a:gs>
              <a:gs pos="98999">
                <a:srgbClr val="1B4222">
                  <a:alpha val="100000"/>
                </a:srgbClr>
              </a:gs>
              <a:gs pos="100000">
                <a:srgbClr val="1B4222">
                  <a:alpha val="100000"/>
                </a:srgbClr>
              </a:gs>
            </a:gsLst>
            <a:lin ang="0" scaled="1"/>
          </a:gradFill>
          <a:ln w="12700">
            <a:noFill/>
          </a:ln>
        </p:spPr>
        <p:txBody>
          <a:bodyPr lIns="87777" tIns="43889" rIns="87777" bIns="43889" anchor="ctr" anchorCtr="0"/>
          <a:p>
            <a:endParaRPr lang="zh-CN" altLang="zh-CN" sz="30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76" name="B-1 办公系统加贴图-48 2.jpg" descr="B-1 办公系统加贴图-48 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6987"/>
            <a:ext cx="12192000" cy="725487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048689" name="等腰三角形 5"/>
          <p:cNvSpPr/>
          <p:nvPr/>
        </p:nvSpPr>
        <p:spPr>
          <a:xfrm rot="5400000" flipH="1">
            <a:off x="-77787" y="434975"/>
            <a:ext cx="633412" cy="477838"/>
          </a:xfrm>
          <a:prstGeom prst="triangle">
            <a:avLst>
              <a:gd name="adj" fmla="val 50000"/>
            </a:avLst>
          </a:prstGeom>
          <a:solidFill>
            <a:srgbClr val="FFFFFF">
              <a:alpha val="68999"/>
            </a:srgbClr>
          </a:solidFill>
          <a:ln w="12700">
            <a:noFill/>
          </a:ln>
        </p:spPr>
        <p:txBody>
          <a:bodyPr wrap="square" lIns="117037" tIns="58518" rIns="117037" bIns="58518" anchor="ctr" anchorCtr="0"/>
          <a:p>
            <a:pPr algn="ctr"/>
            <a:endParaRPr lang="zh-CN" altLang="zh-CN" sz="30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690" name="造福社会.贡献国家.东方梅奥.行业标杆"/>
          <p:cNvSpPr/>
          <p:nvPr/>
        </p:nvSpPr>
        <p:spPr>
          <a:xfrm>
            <a:off x="8261350" y="6375400"/>
            <a:ext cx="4073525" cy="249238"/>
          </a:xfrm>
          <a:prstGeom prst="rect">
            <a:avLst/>
          </a:prstGeom>
          <a:noFill/>
          <a:ln w="12700">
            <a:noFill/>
          </a:ln>
        </p:spPr>
        <p:txBody>
          <a:bodyPr wrap="square" lIns="34287" tIns="34287" rIns="34287" bIns="34287" anchor="ctr" anchorCtr="0">
            <a:spAutoFit/>
          </a:bodyPr>
          <a:p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造福社会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贡献国家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东方梅奥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行业标杆</a:t>
            </a:r>
            <a:endParaRPr lang="zh-CN" altLang="en-US" sz="1100">
              <a:solidFill>
                <a:srgbClr val="006A34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77" name="图片 3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8" y="71438"/>
            <a:ext cx="2236787" cy="46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91" name="文本框 2"/>
          <p:cNvSpPr/>
          <p:nvPr/>
        </p:nvSpPr>
        <p:spPr>
          <a:xfrm>
            <a:off x="762000" y="990600"/>
            <a:ext cx="10668000" cy="701039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6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结果（基线资料）</a:t>
            </a:r>
            <a:endParaRPr lang="zh-CN" altLang="en-US" sz="36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1048692" name="文本框 6"/>
          <p:cNvSpPr/>
          <p:nvPr/>
        </p:nvSpPr>
        <p:spPr>
          <a:xfrm>
            <a:off x="1305243" y="1927860"/>
            <a:ext cx="9791700" cy="178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just">
              <a:lnSpc>
                <a:spcPct val="13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1.</a:t>
            </a:r>
            <a:r>
              <a:rPr lang="zh-CN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治疗总患者数：84名</a:t>
            </a:r>
            <a:endParaRPr lang="zh-CN" sz="24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zh-CN" sz="24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indent="457200" algn="just">
              <a:lnSpc>
                <a:spcPct val="130000"/>
              </a:lnSpc>
            </a:pPr>
            <a:r>
              <a:rPr lang="zh-CN" sz="24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Arial" panose="020B0604020202020204" pitchFamily="34" charset="0"/>
              </a:rPr>
              <a:t>来院时：56例（66%）患者出现ACS，28例（34%）患者因慢性冠脉综合征（CCS）接受PCI。</a:t>
            </a:r>
            <a:endParaRPr lang="zh-CN" sz="24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zh-CN" sz="24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altLang="zh-CN" sz="2400" dirty="0">
                <a:solidFill>
                  <a:srgbClr val="000000"/>
                </a:solidFill>
                <a:sym typeface="Arial" panose="020B0604020202020204" pitchFamily="34" charset="0"/>
              </a:rPr>
              <a:t>2.</a:t>
            </a:r>
            <a:r>
              <a:rPr lang="zh-CN" sz="2400" dirty="0">
                <a:solidFill>
                  <a:srgbClr val="000000"/>
                </a:solidFill>
                <a:sym typeface="Arial" panose="020B0604020202020204" pitchFamily="34" charset="0"/>
              </a:rPr>
              <a:t>治疗总病变数：101处</a:t>
            </a:r>
            <a:endParaRPr lang="zh-CN" sz="2400" dirty="0">
              <a:solidFill>
                <a:srgbClr val="000000"/>
              </a:solidFill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zh-CN" sz="2400" dirty="0">
              <a:solidFill>
                <a:srgbClr val="000000"/>
              </a:solidFill>
              <a:sym typeface="Arial" panose="020B0604020202020204" pitchFamily="34" charset="0"/>
            </a:endParaRPr>
          </a:p>
          <a:p>
            <a:pPr indent="457200" algn="just">
              <a:lnSpc>
                <a:spcPct val="130000"/>
              </a:lnSpc>
            </a:pPr>
            <a:r>
              <a:rPr lang="zh-CN" sz="2400" dirty="0">
                <a:solidFill>
                  <a:srgbClr val="000000"/>
                </a:solidFill>
                <a:sym typeface="Arial" panose="020B0604020202020204" pitchFamily="34" charset="0"/>
              </a:rPr>
              <a:t>治疗最多的血管是左前降动脉（LAD）（49%）（详见下表）。</a:t>
            </a:r>
            <a:endParaRPr lang="zh-CN" sz="2400" dirty="0">
              <a:solidFill>
                <a:srgbClr val="000000"/>
              </a:solidFill>
              <a:sym typeface="Arial" panose="020B0604020202020204" pitchFamily="34" charset="0"/>
            </a:endParaRPr>
          </a:p>
        </p:txBody>
      </p:sp>
      <p:sp>
        <p:nvSpPr>
          <p:cNvPr id="1048693" name="文本框 1"/>
          <p:cNvSpPr/>
          <p:nvPr/>
        </p:nvSpPr>
        <p:spPr>
          <a:xfrm>
            <a:off x="6046788" y="1211263"/>
            <a:ext cx="182880" cy="39624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zh-CN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2050" name="文本框 4"/>
          <p:cNvSpPr txBox="1"/>
          <p:nvPr userDrawn="1">
            <p:custDataLst>
              <p:tags r:id="rId3"/>
            </p:custDataLst>
          </p:nvPr>
        </p:nvSpPr>
        <p:spPr>
          <a:xfrm rot="-1020000">
            <a:off x="2608263" y="3175000"/>
            <a:ext cx="6656387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vl="0"/>
            <a:r>
              <a:rPr lang="zh-CN" altLang="en-US" sz="4800" b="1">
                <a:solidFill>
                  <a:srgbClr val="D9D9D9"/>
                </a:solidFill>
                <a:latin typeface="等线 Light" panose="02010600030101010101" charset="-122"/>
                <a:ea typeface="等线 Light" panose="02010600030101010101" charset="-122"/>
              </a:rPr>
              <a:t>贵黔国际总医院心内科</a:t>
            </a:r>
            <a:endParaRPr lang="zh-CN" altLang="en-US" sz="4800" b="1">
              <a:solidFill>
                <a:srgbClr val="D9D9D9"/>
              </a:solidFill>
              <a:latin typeface="等线 Light" panose="02010600030101010101" charset="-122"/>
              <a:ea typeface="等线 Light" panose="02010600030101010101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2" name=""/>
        <p:cNvGrpSpPr/>
        <p:nvPr/>
      </p:nvGrpSpPr>
      <p:grpSpPr/>
      <p:sp>
        <p:nvSpPr>
          <p:cNvPr id="1048696" name="灯片编号占位符 1"/>
          <p:cNvSpPr/>
          <p:nvPr>
            <p:ph type="sldNum" sz="quarter" idx="12"/>
          </p:nvPr>
        </p:nvSpPr>
        <p:spPr/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000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</a:fld>
            <a:endParaRPr lang="zh-CN" altLang="en-US" sz="1000" dirty="0">
              <a:solidFill>
                <a:srgbClr val="898989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48697" name="矩形 9"/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gradFill rotWithShape="1">
            <a:gsLst>
              <a:gs pos="0">
                <a:srgbClr val="006A34">
                  <a:alpha val="100000"/>
                </a:srgbClr>
              </a:gs>
              <a:gs pos="7999">
                <a:srgbClr val="006A34">
                  <a:alpha val="100000"/>
                </a:srgbClr>
              </a:gs>
              <a:gs pos="42999">
                <a:srgbClr val="074825">
                  <a:alpha val="100000"/>
                </a:srgbClr>
              </a:gs>
              <a:gs pos="73999">
                <a:srgbClr val="00491B">
                  <a:alpha val="100000"/>
                </a:srgbClr>
              </a:gs>
              <a:gs pos="98999">
                <a:srgbClr val="1B4222">
                  <a:alpha val="100000"/>
                </a:srgbClr>
              </a:gs>
              <a:gs pos="100000">
                <a:srgbClr val="1B4222">
                  <a:alpha val="100000"/>
                </a:srgbClr>
              </a:gs>
            </a:gsLst>
            <a:lin ang="0" scaled="1"/>
          </a:gradFill>
          <a:ln w="12700">
            <a:noFill/>
          </a:ln>
        </p:spPr>
        <p:txBody>
          <a:bodyPr lIns="87777" tIns="43889" rIns="87777" bIns="43889" anchor="ctr" anchorCtr="0"/>
          <a:p>
            <a:endParaRPr lang="zh-CN" altLang="zh-CN" sz="30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78" name="B-1 办公系统加贴图-48 2.jpg" descr="B-1 办公系统加贴图-48 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6987"/>
            <a:ext cx="12192000" cy="725487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048698" name="等腰三角形 5"/>
          <p:cNvSpPr/>
          <p:nvPr/>
        </p:nvSpPr>
        <p:spPr>
          <a:xfrm rot="5400000" flipH="1">
            <a:off x="-77787" y="434975"/>
            <a:ext cx="633412" cy="477838"/>
          </a:xfrm>
          <a:prstGeom prst="triangle">
            <a:avLst>
              <a:gd name="adj" fmla="val 50000"/>
            </a:avLst>
          </a:prstGeom>
          <a:solidFill>
            <a:srgbClr val="FFFFFF">
              <a:alpha val="68999"/>
            </a:srgbClr>
          </a:solidFill>
          <a:ln w="12700">
            <a:noFill/>
          </a:ln>
        </p:spPr>
        <p:txBody>
          <a:bodyPr wrap="square" lIns="117037" tIns="58518" rIns="117037" bIns="58518" anchor="ctr" anchorCtr="0"/>
          <a:p>
            <a:pPr algn="ctr"/>
            <a:endParaRPr lang="zh-CN" altLang="zh-CN" sz="30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699" name="造福社会.贡献国家.东方梅奥.行业标杆"/>
          <p:cNvSpPr/>
          <p:nvPr/>
        </p:nvSpPr>
        <p:spPr>
          <a:xfrm>
            <a:off x="8261350" y="6375400"/>
            <a:ext cx="4073525" cy="249238"/>
          </a:xfrm>
          <a:prstGeom prst="rect">
            <a:avLst/>
          </a:prstGeom>
          <a:noFill/>
          <a:ln w="12700">
            <a:noFill/>
          </a:ln>
        </p:spPr>
        <p:txBody>
          <a:bodyPr wrap="square" lIns="34287" tIns="34287" rIns="34287" bIns="34287" anchor="ctr" anchorCtr="0">
            <a:spAutoFit/>
          </a:bodyPr>
          <a:p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造福社会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贡献国家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东方梅奥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行业标杆</a:t>
            </a:r>
            <a:endParaRPr lang="zh-CN" altLang="en-US" sz="1100">
              <a:solidFill>
                <a:srgbClr val="006A34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79" name="图片 3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8" y="71438"/>
            <a:ext cx="2236787" cy="4699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194306" name="表格 1"/>
          <p:cNvGraphicFramePr/>
          <p:nvPr>
            <p:custDataLst>
              <p:tags r:id="rId3"/>
            </p:custDataLst>
          </p:nvPr>
        </p:nvGraphicFramePr>
        <p:xfrm>
          <a:off x="678497" y="969518"/>
          <a:ext cx="10449560" cy="5228590"/>
        </p:xfrm>
        <a:graphic>
          <a:graphicData uri="http://schemas.openxmlformats.org/drawingml/2006/table">
            <a:tbl>
              <a:tblPr/>
              <a:tblGrid>
                <a:gridCol w="1924685"/>
                <a:gridCol w="2230120"/>
                <a:gridCol w="2656840"/>
                <a:gridCol w="1909445"/>
                <a:gridCol w="1728470"/>
              </a:tblGrid>
              <a:tr h="337820">
                <a:tc>
                  <a:txBody>
                    <a:bodyPr/>
                    <a:p>
                      <a:pPr algn="ctr">
                        <a:buNone/>
                      </a:pP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病变数量 （n = 101）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无 DoCE（n = 87）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DoCE（n = 14）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P</a:t>
                      </a:r>
                      <a:r>
                        <a:rPr lang="en-US" sz="14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*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4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处理的血管，n (%)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0.80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左前降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49 (49)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45 (49)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6 (43)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8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左回旋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23 (24)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19 (22)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 (29)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右冠状动脉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27 (27)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23 (26)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 (29)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7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病变类型，n (%)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0.96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A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25 (25)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21 (24)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 (29)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B1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41 (41)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35 (40)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6 (43)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B2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30 (30)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26 (30)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 (29)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65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C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5 (5)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5 (2.8)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0 (0)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ISR，n (%)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8 (8)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6 (6.9)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 (14)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0.34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7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分叉病变，n (%)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16 (16)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13 (15)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 (21)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0.54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290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主动脉口病变，n (%)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0 (0.0)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0 (0)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0 (0)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-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844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CTO，n (%)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 (3)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 (3.4)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0 (0)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-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03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钙化程度，n (%)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0.92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无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45 (38.3)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39 (45)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6 (43)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805"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轻度至中度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51 (50)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44 (51)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7 (50)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9525" marR="9525" marT="9525" marB="9525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805"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alt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严重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altLang="en-US" sz="1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5 (5)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altLang="en-US" sz="1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  <a:sym typeface="+mn-ea"/>
                        </a:rPr>
                        <a:t>4 (4.6)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alt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 (7.1)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9525" marR="9525" marT="9525" marB="9525" vert="horz" anchor="t" anchorCtr="0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" name="文本框 4"/>
          <p:cNvSpPr txBox="1"/>
          <p:nvPr userDrawn="1">
            <p:custDataLst>
              <p:tags r:id="rId4"/>
            </p:custDataLst>
          </p:nvPr>
        </p:nvSpPr>
        <p:spPr>
          <a:xfrm rot="-1020000">
            <a:off x="2608263" y="3175000"/>
            <a:ext cx="6656387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vl="0"/>
            <a:r>
              <a:rPr lang="zh-CN" altLang="en-US" sz="4800" b="1">
                <a:solidFill>
                  <a:srgbClr val="D9D9D9"/>
                </a:solidFill>
                <a:latin typeface="等线 Light" panose="02010600030101010101" charset="-122"/>
                <a:ea typeface="等线 Light" panose="02010600030101010101" charset="-122"/>
              </a:rPr>
              <a:t>贵黔国际总医院心内科</a:t>
            </a:r>
            <a:endParaRPr lang="zh-CN" altLang="en-US" sz="4800" b="1">
              <a:solidFill>
                <a:srgbClr val="D9D9D9"/>
              </a:solidFill>
              <a:latin typeface="等线 Light" panose="02010600030101010101" charset="-122"/>
              <a:ea typeface="等线 Light" panose="02010600030101010101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85" name=""/>
        <p:cNvGrpSpPr/>
        <p:nvPr/>
      </p:nvGrpSpPr>
      <p:grpSpPr/>
      <p:sp>
        <p:nvSpPr>
          <p:cNvPr id="1048702" name="灯片编号占位符 1"/>
          <p:cNvSpPr/>
          <p:nvPr>
            <p:ph type="sldNum" sz="quarter" idx="12"/>
          </p:nvPr>
        </p:nvSpPr>
        <p:spPr/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000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</a:fld>
            <a:endParaRPr lang="zh-CN" altLang="en-US" sz="1000" dirty="0">
              <a:solidFill>
                <a:srgbClr val="898989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48703" name="矩形 9"/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gradFill rotWithShape="1">
            <a:gsLst>
              <a:gs pos="0">
                <a:srgbClr val="006A34">
                  <a:alpha val="100000"/>
                </a:srgbClr>
              </a:gs>
              <a:gs pos="7999">
                <a:srgbClr val="006A34">
                  <a:alpha val="100000"/>
                </a:srgbClr>
              </a:gs>
              <a:gs pos="42999">
                <a:srgbClr val="074825">
                  <a:alpha val="100000"/>
                </a:srgbClr>
              </a:gs>
              <a:gs pos="73999">
                <a:srgbClr val="00491B">
                  <a:alpha val="100000"/>
                </a:srgbClr>
              </a:gs>
              <a:gs pos="98999">
                <a:srgbClr val="1B4222">
                  <a:alpha val="100000"/>
                </a:srgbClr>
              </a:gs>
              <a:gs pos="100000">
                <a:srgbClr val="1B4222">
                  <a:alpha val="100000"/>
                </a:srgbClr>
              </a:gs>
            </a:gsLst>
            <a:lin ang="0" scaled="1"/>
          </a:gradFill>
          <a:ln w="12700">
            <a:noFill/>
          </a:ln>
        </p:spPr>
        <p:txBody>
          <a:bodyPr lIns="87777" tIns="43889" rIns="87777" bIns="43889" anchor="ctr" anchorCtr="0"/>
          <a:p>
            <a:endParaRPr lang="zh-CN" altLang="zh-CN" sz="30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80" name="B-1 办公系统加贴图-48 2.jpg" descr="B-1 办公系统加贴图-48 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6987"/>
            <a:ext cx="12192000" cy="725487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048704" name="等腰三角形 5"/>
          <p:cNvSpPr/>
          <p:nvPr/>
        </p:nvSpPr>
        <p:spPr>
          <a:xfrm rot="5400000" flipH="1">
            <a:off x="-77787" y="434975"/>
            <a:ext cx="633412" cy="477838"/>
          </a:xfrm>
          <a:prstGeom prst="triangle">
            <a:avLst>
              <a:gd name="adj" fmla="val 50000"/>
            </a:avLst>
          </a:prstGeom>
          <a:solidFill>
            <a:srgbClr val="FFFFFF">
              <a:alpha val="68999"/>
            </a:srgbClr>
          </a:solidFill>
          <a:ln w="12700">
            <a:noFill/>
          </a:ln>
        </p:spPr>
        <p:txBody>
          <a:bodyPr wrap="square" lIns="117037" tIns="58518" rIns="117037" bIns="58518" anchor="ctr" anchorCtr="0"/>
          <a:p>
            <a:pPr algn="ctr"/>
            <a:endParaRPr lang="zh-CN" altLang="zh-CN" sz="30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705" name="造福社会.贡献国家.东方梅奥.行业标杆"/>
          <p:cNvSpPr/>
          <p:nvPr/>
        </p:nvSpPr>
        <p:spPr>
          <a:xfrm>
            <a:off x="8261350" y="6375400"/>
            <a:ext cx="4073525" cy="249238"/>
          </a:xfrm>
          <a:prstGeom prst="rect">
            <a:avLst/>
          </a:prstGeom>
          <a:noFill/>
          <a:ln w="12700">
            <a:noFill/>
          </a:ln>
        </p:spPr>
        <p:txBody>
          <a:bodyPr wrap="square" lIns="34287" tIns="34287" rIns="34287" bIns="34287" anchor="ctr" anchorCtr="0">
            <a:spAutoFit/>
          </a:bodyPr>
          <a:p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造福社会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贡献国家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东方梅奥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行业标杆</a:t>
            </a:r>
            <a:endParaRPr lang="zh-CN" altLang="en-US" sz="1100">
              <a:solidFill>
                <a:srgbClr val="006A34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81" name="图片 3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8" y="71438"/>
            <a:ext cx="2236787" cy="469900"/>
          </a:xfrm>
          <a:prstGeom prst="rect">
            <a:avLst/>
          </a:prstGeom>
          <a:noFill/>
          <a:ln w="9525">
            <a:noFill/>
          </a:ln>
        </p:spPr>
      </p:pic>
      <p:graphicFrame>
        <p:nvGraphicFramePr>
          <p:cNvPr id="4194307" name="表格 1"/>
          <p:cNvGraphicFramePr/>
          <p:nvPr>
            <p:custDataLst>
              <p:tags r:id="rId3"/>
            </p:custDataLst>
          </p:nvPr>
        </p:nvGraphicFramePr>
        <p:xfrm>
          <a:off x="678497" y="969518"/>
          <a:ext cx="10449560" cy="3209290"/>
        </p:xfrm>
        <a:graphic>
          <a:graphicData uri="http://schemas.openxmlformats.org/drawingml/2006/table">
            <a:tbl>
              <a:tblPr/>
              <a:tblGrid>
                <a:gridCol w="2544445"/>
                <a:gridCol w="2006600"/>
                <a:gridCol w="2260600"/>
                <a:gridCol w="1909445"/>
                <a:gridCol w="1728470"/>
              </a:tblGrid>
              <a:tr h="337820">
                <a:tc>
                  <a:txBody>
                    <a:bodyPr/>
                    <a:p>
                      <a:pPr algn="ctr">
                        <a:buNone/>
                      </a:pP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病变数量 （n = 101）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无 DoCE（n = 87）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DoCE（n = 14）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P</a:t>
                      </a:r>
                      <a:r>
                        <a:rPr lang="en-US" sz="14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*</a:t>
                      </a:r>
                      <a:endParaRPr lang="en-US" alt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w="12700">
                      <a:solidFill>
                        <a:schemeClr val="tx1"/>
                      </a:solidFill>
                      <a:prstDash val="solid"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147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初始 TIMI 血流，n (%)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0.28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w="12700" cap="flat">
                      <a:solidFill>
                        <a:schemeClr val="tx1"/>
                      </a:solidFill>
                      <a:prstDash val="soli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0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30 (30)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27 (31)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3 (21)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7805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1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2 (2)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1 (1.1)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1 (7.1)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2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5 (5)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5 (5.7)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0 (0.0)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97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3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64 (63)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54 (62)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10 (71)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67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最终 TIMI 流量，n (%)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-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2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2 (2.0)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2 (2.3)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0 (0.0)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3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99 (98)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85 (98)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14 (100)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 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71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每个病变的Mg-BRS数，n (%)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1.2 ± 0.4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1.72 ± 0.38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1.21 ± 0.41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0.35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90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预扩张，n (%)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101 (100.0)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87 (100.0)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14 (100.0)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4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-</a:t>
                      </a:r>
                      <a:endParaRPr lang="en-US" altLang="en-US" sz="1400" b="0">
                        <a:solidFill>
                          <a:srgbClr val="212121"/>
                        </a:solidFill>
                        <a:latin typeface="Cambria" panose="02040503050406030204" charset="0"/>
                        <a:ea typeface="Cambria" panose="02040503050406030204" charset="0"/>
                        <a:cs typeface="Cambria" panose="02040503050406030204" charset="0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 cap="flat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" name="文本框 4"/>
          <p:cNvSpPr txBox="1"/>
          <p:nvPr userDrawn="1">
            <p:custDataLst>
              <p:tags r:id="rId4"/>
            </p:custDataLst>
          </p:nvPr>
        </p:nvSpPr>
        <p:spPr>
          <a:xfrm rot="-1020000">
            <a:off x="2608263" y="3175000"/>
            <a:ext cx="6656387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vl="0"/>
            <a:r>
              <a:rPr lang="zh-CN" altLang="en-US" sz="4800" b="1">
                <a:solidFill>
                  <a:srgbClr val="D9D9D9"/>
                </a:solidFill>
                <a:latin typeface="等线 Light" panose="02010600030101010101" charset="-122"/>
                <a:ea typeface="等线 Light" panose="02010600030101010101" charset="-122"/>
              </a:rPr>
              <a:t>贵黔国际总医院心内科</a:t>
            </a:r>
            <a:endParaRPr lang="zh-CN" altLang="en-US" sz="4800" b="1">
              <a:solidFill>
                <a:srgbClr val="D9D9D9"/>
              </a:solidFill>
              <a:latin typeface="等线 Light" panose="02010600030101010101" charset="-122"/>
              <a:ea typeface="等线 Light" panose="02010600030101010101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88" name=""/>
        <p:cNvGrpSpPr/>
        <p:nvPr/>
      </p:nvGrpSpPr>
      <p:grpSpPr/>
      <p:sp>
        <p:nvSpPr>
          <p:cNvPr id="1048708" name="灯片编号占位符 1"/>
          <p:cNvSpPr/>
          <p:nvPr>
            <p:ph type="sldNum" sz="quarter" idx="12"/>
          </p:nvPr>
        </p:nvSpPr>
        <p:spPr/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000" dirty="0">
                <a:solidFill>
                  <a:srgbClr val="898989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</a:fld>
            <a:endParaRPr lang="zh-CN" altLang="en-US" sz="1000" dirty="0">
              <a:solidFill>
                <a:srgbClr val="898989"/>
              </a:solidFill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48709" name="矩形 9"/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gradFill rotWithShape="1">
            <a:gsLst>
              <a:gs pos="0">
                <a:srgbClr val="006A34">
                  <a:alpha val="100000"/>
                </a:srgbClr>
              </a:gs>
              <a:gs pos="7999">
                <a:srgbClr val="006A34">
                  <a:alpha val="100000"/>
                </a:srgbClr>
              </a:gs>
              <a:gs pos="42999">
                <a:srgbClr val="074825">
                  <a:alpha val="100000"/>
                </a:srgbClr>
              </a:gs>
              <a:gs pos="73999">
                <a:srgbClr val="00491B">
                  <a:alpha val="100000"/>
                </a:srgbClr>
              </a:gs>
              <a:gs pos="98999">
                <a:srgbClr val="1B4222">
                  <a:alpha val="100000"/>
                </a:srgbClr>
              </a:gs>
              <a:gs pos="100000">
                <a:srgbClr val="1B4222">
                  <a:alpha val="100000"/>
                </a:srgbClr>
              </a:gs>
            </a:gsLst>
            <a:lin ang="0" scaled="1"/>
          </a:gradFill>
          <a:ln w="12700">
            <a:noFill/>
          </a:ln>
        </p:spPr>
        <p:txBody>
          <a:bodyPr lIns="87777" tIns="43889" rIns="87777" bIns="43889" anchor="ctr" anchorCtr="0"/>
          <a:p>
            <a:endParaRPr lang="zh-CN" altLang="zh-CN" sz="30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82" name="B-1 办公系统加贴图-48 2.jpg" descr="B-1 办公系统加贴图-48 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6987"/>
            <a:ext cx="12192000" cy="725487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048710" name="等腰三角形 5"/>
          <p:cNvSpPr/>
          <p:nvPr/>
        </p:nvSpPr>
        <p:spPr>
          <a:xfrm rot="5400000" flipH="1">
            <a:off x="-77787" y="434975"/>
            <a:ext cx="633412" cy="477838"/>
          </a:xfrm>
          <a:prstGeom prst="triangle">
            <a:avLst>
              <a:gd name="adj" fmla="val 50000"/>
            </a:avLst>
          </a:prstGeom>
          <a:solidFill>
            <a:srgbClr val="FFFFFF">
              <a:alpha val="68999"/>
            </a:srgbClr>
          </a:solidFill>
          <a:ln w="12700">
            <a:noFill/>
          </a:ln>
        </p:spPr>
        <p:txBody>
          <a:bodyPr wrap="square" lIns="117037" tIns="58518" rIns="117037" bIns="58518" anchor="ctr" anchorCtr="0"/>
          <a:p>
            <a:pPr algn="ctr"/>
            <a:endParaRPr lang="zh-CN" altLang="zh-CN" sz="30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711" name="造福社会.贡献国家.东方梅奥.行业标杆"/>
          <p:cNvSpPr/>
          <p:nvPr/>
        </p:nvSpPr>
        <p:spPr>
          <a:xfrm>
            <a:off x="8261350" y="6375400"/>
            <a:ext cx="4073525" cy="249238"/>
          </a:xfrm>
          <a:prstGeom prst="rect">
            <a:avLst/>
          </a:prstGeom>
          <a:noFill/>
          <a:ln w="12700">
            <a:noFill/>
          </a:ln>
        </p:spPr>
        <p:txBody>
          <a:bodyPr wrap="square" lIns="34287" tIns="34287" rIns="34287" bIns="34287" anchor="ctr" anchorCtr="0">
            <a:spAutoFit/>
          </a:bodyPr>
          <a:p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造福社会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贡献国家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东方梅奥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行业标杆</a:t>
            </a:r>
            <a:endParaRPr lang="zh-CN" altLang="en-US" sz="1100">
              <a:solidFill>
                <a:srgbClr val="006A34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83" name="图片 3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8" y="71438"/>
            <a:ext cx="2236787" cy="46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12" name="文本框 2"/>
          <p:cNvSpPr/>
          <p:nvPr/>
        </p:nvSpPr>
        <p:spPr>
          <a:xfrm>
            <a:off x="762000" y="990600"/>
            <a:ext cx="10668000" cy="701039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6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结果（临床随访）</a:t>
            </a:r>
            <a:endParaRPr lang="zh-CN" altLang="en-US" sz="36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1048713" name="文本框 6"/>
          <p:cNvSpPr/>
          <p:nvPr/>
        </p:nvSpPr>
        <p:spPr>
          <a:xfrm>
            <a:off x="1457325" y="1736725"/>
            <a:ext cx="9791700" cy="178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just">
              <a:lnSpc>
                <a:spcPct val="130000"/>
              </a:lnSpc>
              <a:buSzTx/>
            </a:pP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48714" name="文本框 1"/>
          <p:cNvSpPr/>
          <p:nvPr/>
        </p:nvSpPr>
        <p:spPr>
          <a:xfrm>
            <a:off x="6046788" y="1211263"/>
            <a:ext cx="182880" cy="39624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zh-CN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48715" name="文本框 1"/>
          <p:cNvSpPr txBox="1"/>
          <p:nvPr/>
        </p:nvSpPr>
        <p:spPr>
          <a:xfrm>
            <a:off x="669925" y="2016760"/>
            <a:ext cx="10982325" cy="13106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/>
            <a:r>
              <a:rPr lang="zh-CN" altLang="en-US" sz="2400"/>
              <a:t>72例（86%）患者实现了完整的临床随访，中位持续时间为62（61-64）个月。DoCE发生在14例患者中，在随访第</a:t>
            </a:r>
            <a:r>
              <a:rPr lang="en-US" altLang="zh-CN" sz="2400"/>
              <a:t>5</a:t>
            </a:r>
            <a:r>
              <a:rPr lang="zh-CN" altLang="en-US" sz="2400"/>
              <a:t>年时达到</a:t>
            </a:r>
            <a:r>
              <a:rPr lang="en-US" altLang="zh-CN" sz="2400"/>
              <a:t>18</a:t>
            </a:r>
            <a:r>
              <a:rPr lang="zh-CN" altLang="en-US" sz="2400"/>
              <a:t>%。由血运重建（</a:t>
            </a:r>
            <a:r>
              <a:rPr lang="en-US" altLang="zh-CN" sz="2400"/>
              <a:t>TLR</a:t>
            </a:r>
            <a:r>
              <a:rPr lang="zh-CN" altLang="en-US" sz="2400"/>
              <a:t>）导致</a:t>
            </a:r>
            <a:r>
              <a:rPr lang="zh-CN" altLang="en-US" sz="2400">
                <a:sym typeface="+mn-ea"/>
              </a:rPr>
              <a:t>的DoCE</a:t>
            </a:r>
            <a:r>
              <a:rPr lang="zh-CN" altLang="en-US" sz="2400"/>
              <a:t>在</a:t>
            </a:r>
            <a:r>
              <a:rPr lang="zh-CN" altLang="en-US" sz="2400">
                <a:sym typeface="+mn-ea"/>
              </a:rPr>
              <a:t>随访第</a:t>
            </a:r>
            <a:r>
              <a:rPr lang="en-US" altLang="zh-CN" sz="2400">
                <a:sym typeface="+mn-ea"/>
              </a:rPr>
              <a:t>5</a:t>
            </a:r>
            <a:r>
              <a:rPr lang="zh-CN" altLang="en-US" sz="2400">
                <a:sym typeface="+mn-ea"/>
              </a:rPr>
              <a:t>年时</a:t>
            </a:r>
            <a:r>
              <a:rPr lang="zh-CN" altLang="en-US" sz="2400"/>
              <a:t>达到</a:t>
            </a:r>
            <a:r>
              <a:rPr lang="en-US" altLang="zh-CN" sz="2400"/>
              <a:t>16</a:t>
            </a:r>
            <a:r>
              <a:rPr lang="zh-CN" altLang="en-US" sz="2400"/>
              <a:t>%。</a:t>
            </a:r>
            <a:endParaRPr lang="zh-CN" altLang="en-US" sz="2400"/>
          </a:p>
        </p:txBody>
      </p:sp>
      <p:pic>
        <p:nvPicPr>
          <p:cNvPr id="2097184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779270" y="3289935"/>
            <a:ext cx="8036560" cy="2950845"/>
          </a:xfrm>
          <a:prstGeom prst="rect">
            <a:avLst/>
          </a:prstGeom>
        </p:spPr>
      </p:pic>
      <p:sp>
        <p:nvSpPr>
          <p:cNvPr id="2050" name="文本框 4"/>
          <p:cNvSpPr txBox="1"/>
          <p:nvPr userDrawn="1">
            <p:custDataLst>
              <p:tags r:id="rId5"/>
            </p:custDataLst>
          </p:nvPr>
        </p:nvSpPr>
        <p:spPr>
          <a:xfrm rot="-1020000">
            <a:off x="2608263" y="3175000"/>
            <a:ext cx="6656387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vl="0"/>
            <a:r>
              <a:rPr lang="zh-CN" altLang="en-US" sz="4800" b="1">
                <a:solidFill>
                  <a:srgbClr val="D9D9D9"/>
                </a:solidFill>
                <a:latin typeface="等线 Light" panose="02010600030101010101" charset="-122"/>
                <a:ea typeface="等线 Light" panose="02010600030101010101" charset="-122"/>
              </a:rPr>
              <a:t>贵黔国际总医院心内科</a:t>
            </a:r>
            <a:endParaRPr lang="zh-CN" altLang="en-US" sz="4800" b="1">
              <a:solidFill>
                <a:srgbClr val="D9D9D9"/>
              </a:solidFill>
              <a:latin typeface="等线 Light" panose="02010600030101010101" charset="-122"/>
              <a:ea typeface="等线 Light" panose="0201060003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91" name=""/>
        <p:cNvGrpSpPr/>
        <p:nvPr/>
      </p:nvGrpSpPr>
      <p:grpSpPr/>
      <p:sp>
        <p:nvSpPr>
          <p:cNvPr id="1048718" name="灯片编号占位符 1"/>
          <p:cNvSpPr/>
          <p:nvPr>
            <p:ph type="sldNum" sz="quarter" idx="12"/>
          </p:nvPr>
        </p:nvSpPr>
        <p:spPr/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000" dirty="0">
                <a:solidFill>
                  <a:srgbClr val="898989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</a:fld>
            <a:endParaRPr lang="zh-CN" altLang="en-US" sz="1000" dirty="0">
              <a:solidFill>
                <a:srgbClr val="898989"/>
              </a:solidFill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48719" name="矩形 9"/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gradFill rotWithShape="1">
            <a:gsLst>
              <a:gs pos="0">
                <a:srgbClr val="006A34">
                  <a:alpha val="100000"/>
                </a:srgbClr>
              </a:gs>
              <a:gs pos="7999">
                <a:srgbClr val="006A34">
                  <a:alpha val="100000"/>
                </a:srgbClr>
              </a:gs>
              <a:gs pos="42999">
                <a:srgbClr val="074825">
                  <a:alpha val="100000"/>
                </a:srgbClr>
              </a:gs>
              <a:gs pos="73999">
                <a:srgbClr val="00491B">
                  <a:alpha val="100000"/>
                </a:srgbClr>
              </a:gs>
              <a:gs pos="98999">
                <a:srgbClr val="1B4222">
                  <a:alpha val="100000"/>
                </a:srgbClr>
              </a:gs>
              <a:gs pos="100000">
                <a:srgbClr val="1B4222">
                  <a:alpha val="100000"/>
                </a:srgbClr>
              </a:gs>
            </a:gsLst>
            <a:lin ang="0" scaled="1"/>
          </a:gradFill>
          <a:ln w="12700">
            <a:noFill/>
          </a:ln>
        </p:spPr>
        <p:txBody>
          <a:bodyPr lIns="87777" tIns="43889" rIns="87777" bIns="43889" anchor="ctr" anchorCtr="0"/>
          <a:p>
            <a:endParaRPr lang="zh-CN" altLang="zh-CN" sz="30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85" name="B-1 办公系统加贴图-48 2.jpg" descr="B-1 办公系统加贴图-48 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6987"/>
            <a:ext cx="12192000" cy="725487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048720" name="等腰三角形 5"/>
          <p:cNvSpPr/>
          <p:nvPr/>
        </p:nvSpPr>
        <p:spPr>
          <a:xfrm rot="5400000" flipH="1">
            <a:off x="-77787" y="434975"/>
            <a:ext cx="633412" cy="477838"/>
          </a:xfrm>
          <a:prstGeom prst="triangle">
            <a:avLst>
              <a:gd name="adj" fmla="val 50000"/>
            </a:avLst>
          </a:prstGeom>
          <a:solidFill>
            <a:srgbClr val="FFFFFF">
              <a:alpha val="68999"/>
            </a:srgbClr>
          </a:solidFill>
          <a:ln w="12700">
            <a:noFill/>
          </a:ln>
        </p:spPr>
        <p:txBody>
          <a:bodyPr wrap="square" lIns="117037" tIns="58518" rIns="117037" bIns="58518" anchor="ctr" anchorCtr="0"/>
          <a:p>
            <a:pPr algn="ctr"/>
            <a:endParaRPr lang="zh-CN" altLang="zh-CN" sz="30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721" name="造福社会.贡献国家.东方梅奥.行业标杆"/>
          <p:cNvSpPr/>
          <p:nvPr/>
        </p:nvSpPr>
        <p:spPr>
          <a:xfrm>
            <a:off x="8261350" y="6375400"/>
            <a:ext cx="4073525" cy="249238"/>
          </a:xfrm>
          <a:prstGeom prst="rect">
            <a:avLst/>
          </a:prstGeom>
          <a:noFill/>
          <a:ln w="12700">
            <a:noFill/>
          </a:ln>
        </p:spPr>
        <p:txBody>
          <a:bodyPr wrap="square" lIns="34287" tIns="34287" rIns="34287" bIns="34287" anchor="ctr" anchorCtr="0">
            <a:spAutoFit/>
          </a:bodyPr>
          <a:p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造福社会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贡献国家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东方梅奥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行业标杆</a:t>
            </a:r>
            <a:endParaRPr lang="zh-CN" altLang="en-US" sz="1100">
              <a:solidFill>
                <a:srgbClr val="006A34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86" name="图片 3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8" y="71438"/>
            <a:ext cx="2236787" cy="46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22" name="文本框 2"/>
          <p:cNvSpPr/>
          <p:nvPr/>
        </p:nvSpPr>
        <p:spPr>
          <a:xfrm>
            <a:off x="762000" y="990600"/>
            <a:ext cx="10668000" cy="701039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6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结果（临床随访）</a:t>
            </a:r>
            <a:endParaRPr lang="zh-CN" altLang="en-US" sz="36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1048723" name="文本框 6"/>
          <p:cNvSpPr/>
          <p:nvPr/>
        </p:nvSpPr>
        <p:spPr>
          <a:xfrm>
            <a:off x="1457325" y="1736725"/>
            <a:ext cx="9791700" cy="178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just">
              <a:lnSpc>
                <a:spcPct val="130000"/>
              </a:lnSpc>
              <a:buSzTx/>
            </a:pP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48724" name="文本框 1"/>
          <p:cNvSpPr/>
          <p:nvPr/>
        </p:nvSpPr>
        <p:spPr>
          <a:xfrm>
            <a:off x="6046788" y="1211263"/>
            <a:ext cx="182880" cy="39624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zh-CN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graphicFrame>
        <p:nvGraphicFramePr>
          <p:cNvPr id="4194308" name="表格 3"/>
          <p:cNvGraphicFramePr/>
          <p:nvPr>
            <p:custDataLst>
              <p:tags r:id="rId3"/>
            </p:custDataLst>
          </p:nvPr>
        </p:nvGraphicFramePr>
        <p:xfrm>
          <a:off x="591820" y="1778000"/>
          <a:ext cx="10885170" cy="4785995"/>
        </p:xfrm>
        <a:graphic>
          <a:graphicData uri="http://schemas.openxmlformats.org/drawingml/2006/table">
            <a:tbl>
              <a:tblPr/>
              <a:tblGrid>
                <a:gridCol w="2936240"/>
                <a:gridCol w="1677035"/>
                <a:gridCol w="1229995"/>
                <a:gridCol w="1362075"/>
                <a:gridCol w="1189355"/>
                <a:gridCol w="1108075"/>
                <a:gridCol w="1382395"/>
              </a:tblGrid>
              <a:tr h="269240"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临床结局</a:t>
                      </a:r>
                      <a:endParaRPr lang="en-US" sz="1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6个月</a:t>
                      </a:r>
                      <a:endParaRPr lang="en-US" sz="1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 年</a:t>
                      </a:r>
                      <a:endParaRPr lang="en-US" sz="1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 年</a:t>
                      </a:r>
                      <a:endParaRPr lang="en-US" sz="1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 年</a:t>
                      </a:r>
                      <a:endParaRPr lang="en-US" sz="1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 年</a:t>
                      </a:r>
                      <a:endParaRPr lang="en-US" sz="1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5 年</a:t>
                      </a:r>
                      <a:endParaRPr lang="en-US" sz="1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随访患者，n (%)</a:t>
                      </a:r>
                      <a:endParaRPr lang="en-US" sz="1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83 (99)</a:t>
                      </a:r>
                      <a:endParaRPr lang="en-US" sz="1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80 (95)</a:t>
                      </a:r>
                      <a:endParaRPr lang="en-US" sz="1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78 (94)</a:t>
                      </a:r>
                      <a:endParaRPr lang="en-US" sz="1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75 (89)</a:t>
                      </a:r>
                      <a:endParaRPr lang="en-US" sz="1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72 (86)</a:t>
                      </a:r>
                      <a:endParaRPr lang="en-US" sz="1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72 (86)</a:t>
                      </a:r>
                      <a:endParaRPr lang="en-US" sz="1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 gridSpan="7"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主要终点 n （%）：</a:t>
                      </a:r>
                      <a:endParaRPr lang="en-US" sz="1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</a:tcPr>
                </a:tc>
              </a:tr>
              <a:tr h="336550"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DoCE</a:t>
                      </a:r>
                      <a:endParaRPr lang="en-US" sz="1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6 (7.2)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8 (9.7)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13 (16)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13 (18)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13 (16)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14 (18)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心源性死亡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 (1.2)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 (1.2)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 (2.5)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 (3.6)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 (3.6)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 (3.6)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9400"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ScT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 (3.6)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 (4.9)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 (4.9)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 (4.9)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 (4.9)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 (4.9)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520"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靶血管心肌梗死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 (3.6)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 (4.9)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 (4.9)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 (4.9)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 (4.9)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 (4.9)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TLR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5 (6.1)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7 (8.5)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11 (14)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11 (14)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11 (14)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12 (16)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8000">
                <a:tc gridSpan="7"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次要终点，n （%）：</a:t>
                      </a:r>
                      <a:endParaRPr lang="en-US" sz="1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T cap="flat">
                      <a:noFill/>
                    </a:lnT>
                    <a:lnB cap="flat">
                      <a:noFill/>
                    </a:lnB>
                  </a:tcPr>
                </a:tc>
                <a:tc hMerge="1">
                  <a:tcPr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</a:tcPr>
                </a:tc>
              </a:tr>
              <a:tr h="279400"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TVR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 (2.5)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 (2.5)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 (3.9)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 (3.9)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 (3.9)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7 (11)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冠状动脉旁路移植术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0 (0.0)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0 (0.0)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0 (0.0)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 (2.5)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 (2.5)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5 (6.1)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785"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非心源性死亡，n （%）</a:t>
                      </a:r>
                      <a:endParaRPr lang="en-US" sz="140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0 (0.0)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 (3.6)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 (4.9)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 (4.9)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 (4.9)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None/>
                      </a:pPr>
                      <a:r>
                        <a:rPr lang="en-US" sz="14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 (4.9)</a:t>
                      </a:r>
                      <a:endParaRPr lang="en-US" sz="14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" name="文本框 4"/>
          <p:cNvSpPr txBox="1"/>
          <p:nvPr userDrawn="1">
            <p:custDataLst>
              <p:tags r:id="rId4"/>
            </p:custDataLst>
          </p:nvPr>
        </p:nvSpPr>
        <p:spPr>
          <a:xfrm rot="-1020000">
            <a:off x="2608263" y="3175000"/>
            <a:ext cx="6656387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vl="0"/>
            <a:r>
              <a:rPr lang="zh-CN" altLang="en-US" sz="4800" b="1">
                <a:solidFill>
                  <a:srgbClr val="D9D9D9"/>
                </a:solidFill>
                <a:latin typeface="等线 Light" panose="02010600030101010101" charset="-122"/>
                <a:ea typeface="等线 Light" panose="02010600030101010101" charset="-122"/>
              </a:rPr>
              <a:t>贵黔国际总医院心内科</a:t>
            </a:r>
            <a:endParaRPr lang="zh-CN" altLang="en-US" sz="4800" b="1">
              <a:solidFill>
                <a:srgbClr val="D9D9D9"/>
              </a:solidFill>
              <a:latin typeface="等线 Light" panose="02010600030101010101" charset="-122"/>
              <a:ea typeface="等线 Light" panose="0201060003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94" name=""/>
        <p:cNvGrpSpPr/>
        <p:nvPr/>
      </p:nvGrpSpPr>
      <p:grpSpPr/>
      <p:sp>
        <p:nvSpPr>
          <p:cNvPr id="1048727" name="灯片编号占位符 1"/>
          <p:cNvSpPr/>
          <p:nvPr>
            <p:ph type="sldNum" sz="quarter" idx="12"/>
          </p:nvPr>
        </p:nvSpPr>
        <p:spPr/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000" dirty="0">
                <a:solidFill>
                  <a:srgbClr val="898989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</a:fld>
            <a:endParaRPr lang="zh-CN" altLang="en-US" sz="1000" dirty="0">
              <a:solidFill>
                <a:srgbClr val="898989"/>
              </a:solidFill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48728" name="矩形 9"/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gradFill rotWithShape="1">
            <a:gsLst>
              <a:gs pos="0">
                <a:srgbClr val="006A34">
                  <a:alpha val="100000"/>
                </a:srgbClr>
              </a:gs>
              <a:gs pos="7999">
                <a:srgbClr val="006A34">
                  <a:alpha val="100000"/>
                </a:srgbClr>
              </a:gs>
              <a:gs pos="42999">
                <a:srgbClr val="074825">
                  <a:alpha val="100000"/>
                </a:srgbClr>
              </a:gs>
              <a:gs pos="73999">
                <a:srgbClr val="00491B">
                  <a:alpha val="100000"/>
                </a:srgbClr>
              </a:gs>
              <a:gs pos="98999">
                <a:srgbClr val="1B4222">
                  <a:alpha val="100000"/>
                </a:srgbClr>
              </a:gs>
              <a:gs pos="100000">
                <a:srgbClr val="1B4222">
                  <a:alpha val="100000"/>
                </a:srgbClr>
              </a:gs>
            </a:gsLst>
            <a:lin ang="0" scaled="1"/>
          </a:gradFill>
          <a:ln w="12700">
            <a:noFill/>
          </a:ln>
        </p:spPr>
        <p:txBody>
          <a:bodyPr lIns="87777" tIns="43889" rIns="87777" bIns="43889" anchor="ctr" anchorCtr="0"/>
          <a:p>
            <a:endParaRPr lang="zh-CN" altLang="zh-CN" sz="30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87" name="B-1 办公系统加贴图-48 2.jpg" descr="B-1 办公系统加贴图-48 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6987"/>
            <a:ext cx="12192000" cy="725487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048729" name="等腰三角形 5"/>
          <p:cNvSpPr/>
          <p:nvPr/>
        </p:nvSpPr>
        <p:spPr>
          <a:xfrm rot="5400000" flipH="1">
            <a:off x="-77787" y="434975"/>
            <a:ext cx="633412" cy="477838"/>
          </a:xfrm>
          <a:prstGeom prst="triangle">
            <a:avLst>
              <a:gd name="adj" fmla="val 50000"/>
            </a:avLst>
          </a:prstGeom>
          <a:solidFill>
            <a:srgbClr val="FFFFFF">
              <a:alpha val="68999"/>
            </a:srgbClr>
          </a:solidFill>
          <a:ln w="12700">
            <a:noFill/>
          </a:ln>
        </p:spPr>
        <p:txBody>
          <a:bodyPr wrap="square" lIns="117037" tIns="58518" rIns="117037" bIns="58518" anchor="ctr" anchorCtr="0"/>
          <a:p>
            <a:pPr algn="ctr"/>
            <a:endParaRPr lang="zh-CN" altLang="zh-CN" sz="30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730" name="造福社会.贡献国家.东方梅奥.行业标杆"/>
          <p:cNvSpPr/>
          <p:nvPr/>
        </p:nvSpPr>
        <p:spPr>
          <a:xfrm>
            <a:off x="8261350" y="6375400"/>
            <a:ext cx="4073525" cy="249238"/>
          </a:xfrm>
          <a:prstGeom prst="rect">
            <a:avLst/>
          </a:prstGeom>
          <a:noFill/>
          <a:ln w="12700">
            <a:noFill/>
          </a:ln>
        </p:spPr>
        <p:txBody>
          <a:bodyPr wrap="square" lIns="34287" tIns="34287" rIns="34287" bIns="34287" anchor="ctr" anchorCtr="0">
            <a:spAutoFit/>
          </a:bodyPr>
          <a:p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造福社会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贡献国家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东方梅奥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行业标杆</a:t>
            </a:r>
            <a:endParaRPr lang="zh-CN" altLang="en-US" sz="1100">
              <a:solidFill>
                <a:srgbClr val="006A34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88" name="图片 3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8" y="71438"/>
            <a:ext cx="2236787" cy="46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31" name="文本框 2"/>
          <p:cNvSpPr/>
          <p:nvPr/>
        </p:nvSpPr>
        <p:spPr>
          <a:xfrm>
            <a:off x="762000" y="990600"/>
            <a:ext cx="10668000" cy="701039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6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结果（临床随访）</a:t>
            </a:r>
            <a:endParaRPr lang="zh-CN" altLang="en-US" sz="36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1048732" name="文本框 6"/>
          <p:cNvSpPr/>
          <p:nvPr/>
        </p:nvSpPr>
        <p:spPr>
          <a:xfrm>
            <a:off x="1457325" y="1736725"/>
            <a:ext cx="9791700" cy="178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just">
              <a:lnSpc>
                <a:spcPct val="130000"/>
              </a:lnSpc>
              <a:buSzTx/>
            </a:pP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48733" name="文本框 1"/>
          <p:cNvSpPr/>
          <p:nvPr/>
        </p:nvSpPr>
        <p:spPr>
          <a:xfrm>
            <a:off x="6046788" y="1211263"/>
            <a:ext cx="182880" cy="39624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zh-CN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48734" name="文本框 1"/>
          <p:cNvSpPr txBox="1"/>
          <p:nvPr/>
        </p:nvSpPr>
        <p:spPr>
          <a:xfrm>
            <a:off x="843280" y="1952625"/>
            <a:ext cx="10406380" cy="100583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/>
            <a:r>
              <a:rPr lang="zh-CN" altLang="en-US"/>
              <a:t>7例（50%）DoCE患者进行了OCT成像。（A）显示了支架坍塌，上有悬浮支柱（箭头），这些支柱不再嵌入并顶在冠状动脉壁上。内腔似乎有再狭窄，伴有明显的管腔不规则和组织突出。（B）显示了未完全拆除的Mg-BRS，其中支柱的残留物突出到血管腔（箭头）。</a:t>
            </a:r>
            <a:endParaRPr lang="zh-CN" altLang="en-US"/>
          </a:p>
        </p:txBody>
      </p:sp>
      <p:pic>
        <p:nvPicPr>
          <p:cNvPr id="2097189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81405" y="3015615"/>
            <a:ext cx="3876675" cy="3201670"/>
          </a:xfrm>
          <a:prstGeom prst="rect">
            <a:avLst/>
          </a:prstGeom>
        </p:spPr>
      </p:pic>
      <p:pic>
        <p:nvPicPr>
          <p:cNvPr id="2097190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996430" y="2985770"/>
            <a:ext cx="3811905" cy="3218815"/>
          </a:xfrm>
          <a:prstGeom prst="rect">
            <a:avLst/>
          </a:prstGeom>
        </p:spPr>
      </p:pic>
      <p:sp>
        <p:nvSpPr>
          <p:cNvPr id="2050" name="文本框 4"/>
          <p:cNvSpPr txBox="1"/>
          <p:nvPr userDrawn="1">
            <p:custDataLst>
              <p:tags r:id="rId7"/>
            </p:custDataLst>
          </p:nvPr>
        </p:nvSpPr>
        <p:spPr>
          <a:xfrm rot="-1020000">
            <a:off x="2608263" y="3175000"/>
            <a:ext cx="6656387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vl="0"/>
            <a:r>
              <a:rPr lang="zh-CN" altLang="en-US" sz="4800" b="1">
                <a:solidFill>
                  <a:srgbClr val="D9D9D9"/>
                </a:solidFill>
                <a:latin typeface="等线 Light" panose="02010600030101010101" charset="-122"/>
                <a:ea typeface="等线 Light" panose="02010600030101010101" charset="-122"/>
              </a:rPr>
              <a:t>贵黔国际总医院心内科</a:t>
            </a:r>
            <a:endParaRPr lang="zh-CN" altLang="en-US" sz="4800" b="1">
              <a:solidFill>
                <a:srgbClr val="D9D9D9"/>
              </a:solidFill>
              <a:latin typeface="等线 Light" panose="02010600030101010101" charset="-122"/>
              <a:ea typeface="等线 Light" panose="0201060003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97" name=""/>
        <p:cNvGrpSpPr/>
        <p:nvPr/>
      </p:nvGrpSpPr>
      <p:grpSpPr/>
      <p:sp>
        <p:nvSpPr>
          <p:cNvPr id="1048737" name="灯片编号占位符 1"/>
          <p:cNvSpPr/>
          <p:nvPr>
            <p:ph type="sldNum" sz="quarter" idx="12"/>
          </p:nvPr>
        </p:nvSpPr>
        <p:spPr/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000" dirty="0">
                <a:solidFill>
                  <a:srgbClr val="898989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</a:fld>
            <a:endParaRPr lang="zh-CN" altLang="en-US" sz="1000" dirty="0">
              <a:solidFill>
                <a:srgbClr val="898989"/>
              </a:solidFill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48738" name="矩形 9"/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gradFill rotWithShape="1">
            <a:gsLst>
              <a:gs pos="0">
                <a:srgbClr val="006A34">
                  <a:alpha val="100000"/>
                </a:srgbClr>
              </a:gs>
              <a:gs pos="7999">
                <a:srgbClr val="006A34">
                  <a:alpha val="100000"/>
                </a:srgbClr>
              </a:gs>
              <a:gs pos="42999">
                <a:srgbClr val="074825">
                  <a:alpha val="100000"/>
                </a:srgbClr>
              </a:gs>
              <a:gs pos="73999">
                <a:srgbClr val="00491B">
                  <a:alpha val="100000"/>
                </a:srgbClr>
              </a:gs>
              <a:gs pos="98999">
                <a:srgbClr val="1B4222">
                  <a:alpha val="100000"/>
                </a:srgbClr>
              </a:gs>
              <a:gs pos="100000">
                <a:srgbClr val="1B4222">
                  <a:alpha val="100000"/>
                </a:srgbClr>
              </a:gs>
            </a:gsLst>
            <a:lin ang="0" scaled="1"/>
          </a:gradFill>
          <a:ln w="12700">
            <a:noFill/>
          </a:ln>
        </p:spPr>
        <p:txBody>
          <a:bodyPr lIns="87777" tIns="43889" rIns="87777" bIns="43889" anchor="ctr" anchorCtr="0"/>
          <a:p>
            <a:endParaRPr lang="zh-CN" altLang="zh-CN" sz="30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91" name="B-1 办公系统加贴图-48 2.jpg" descr="B-1 办公系统加贴图-48 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6987"/>
            <a:ext cx="12192000" cy="725487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048739" name="等腰三角形 5"/>
          <p:cNvSpPr/>
          <p:nvPr/>
        </p:nvSpPr>
        <p:spPr>
          <a:xfrm rot="5400000" flipH="1">
            <a:off x="-77787" y="434975"/>
            <a:ext cx="633412" cy="477838"/>
          </a:xfrm>
          <a:prstGeom prst="triangle">
            <a:avLst>
              <a:gd name="adj" fmla="val 50000"/>
            </a:avLst>
          </a:prstGeom>
          <a:solidFill>
            <a:srgbClr val="FFFFFF">
              <a:alpha val="68999"/>
            </a:srgbClr>
          </a:solidFill>
          <a:ln w="12700">
            <a:noFill/>
          </a:ln>
        </p:spPr>
        <p:txBody>
          <a:bodyPr wrap="square" lIns="117037" tIns="58518" rIns="117037" bIns="58518" anchor="ctr" anchorCtr="0"/>
          <a:p>
            <a:pPr algn="ctr"/>
            <a:endParaRPr lang="zh-CN" altLang="zh-CN" sz="30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740" name="造福社会.贡献国家.东方梅奥.行业标杆"/>
          <p:cNvSpPr/>
          <p:nvPr/>
        </p:nvSpPr>
        <p:spPr>
          <a:xfrm>
            <a:off x="8261350" y="6375400"/>
            <a:ext cx="4073525" cy="249238"/>
          </a:xfrm>
          <a:prstGeom prst="rect">
            <a:avLst/>
          </a:prstGeom>
          <a:noFill/>
          <a:ln w="12700">
            <a:noFill/>
          </a:ln>
        </p:spPr>
        <p:txBody>
          <a:bodyPr wrap="square" lIns="34287" tIns="34287" rIns="34287" bIns="34287" anchor="ctr" anchorCtr="0">
            <a:spAutoFit/>
          </a:bodyPr>
          <a:p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造福社会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贡献国家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东方梅奥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行业标杆</a:t>
            </a:r>
            <a:endParaRPr lang="zh-CN" altLang="en-US" sz="1100">
              <a:solidFill>
                <a:srgbClr val="006A34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92" name="图片 3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8" y="71438"/>
            <a:ext cx="2236787" cy="46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41" name="文本框 2"/>
          <p:cNvSpPr/>
          <p:nvPr/>
        </p:nvSpPr>
        <p:spPr>
          <a:xfrm>
            <a:off x="762000" y="990600"/>
            <a:ext cx="10668000" cy="701039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6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结果（临床随访）</a:t>
            </a:r>
            <a:endParaRPr lang="zh-CN" altLang="en-US" sz="36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1048742" name="文本框 6"/>
          <p:cNvSpPr/>
          <p:nvPr/>
        </p:nvSpPr>
        <p:spPr>
          <a:xfrm>
            <a:off x="1457325" y="1736725"/>
            <a:ext cx="9791700" cy="178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just">
              <a:lnSpc>
                <a:spcPct val="130000"/>
              </a:lnSpc>
              <a:buSzTx/>
            </a:pP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48743" name="文本框 1"/>
          <p:cNvSpPr/>
          <p:nvPr/>
        </p:nvSpPr>
        <p:spPr>
          <a:xfrm>
            <a:off x="6046788" y="1211263"/>
            <a:ext cx="182880" cy="39624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zh-CN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48744" name="文本框 3"/>
          <p:cNvSpPr txBox="1"/>
          <p:nvPr/>
        </p:nvSpPr>
        <p:spPr>
          <a:xfrm>
            <a:off x="346075" y="2413635"/>
            <a:ext cx="11084560" cy="1005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indent="457200"/>
            <a:r>
              <a:rPr lang="zh-CN" altLang="en-US"/>
              <a:t>示例：一名 46 岁患者因急性前 ST 段抬高型心肌梗死 成功植入了2个</a:t>
            </a:r>
            <a:r>
              <a:rPr lang="zh-CN" altLang="en-US" dirty="0">
                <a:sym typeface="+mn-ea"/>
              </a:rPr>
              <a:t>Mg-BRS</a:t>
            </a:r>
            <a:r>
              <a:rPr lang="zh-CN" altLang="en-US"/>
              <a:t>。患者在 4 年后行冠脉造影。（</a:t>
            </a:r>
            <a:r>
              <a:rPr lang="en-US" altLang="zh-CN"/>
              <a:t>A:</a:t>
            </a:r>
            <a:r>
              <a:rPr lang="zh-CN" altLang="en-US"/>
              <a:t>来院时影像；</a:t>
            </a:r>
            <a:r>
              <a:rPr lang="en-US" altLang="zh-CN"/>
              <a:t>B</a:t>
            </a:r>
            <a:r>
              <a:rPr lang="zh-CN" altLang="en-US"/>
              <a:t>：</a:t>
            </a:r>
            <a:r>
              <a:rPr lang="en-US" altLang="zh-CN"/>
              <a:t>PCI</a:t>
            </a:r>
            <a:r>
              <a:rPr lang="zh-CN" altLang="en-US"/>
              <a:t>后；</a:t>
            </a:r>
            <a:r>
              <a:rPr lang="en-US" altLang="zh-CN"/>
              <a:t>C:4</a:t>
            </a:r>
            <a:r>
              <a:rPr lang="zh-CN" altLang="en-US"/>
              <a:t>年后造影；</a:t>
            </a:r>
            <a:r>
              <a:rPr lang="en-US" altLang="zh-CN"/>
              <a:t>D</a:t>
            </a:r>
            <a:r>
              <a:rPr lang="zh-CN" altLang="en-US"/>
              <a:t>：</a:t>
            </a:r>
            <a:r>
              <a:rPr lang="en-US" altLang="zh-CN"/>
              <a:t>OCT</a:t>
            </a:r>
            <a:r>
              <a:rPr lang="zh-CN" altLang="en-US"/>
              <a:t>结果）</a:t>
            </a:r>
            <a:endParaRPr lang="zh-CN" altLang="en-US"/>
          </a:p>
          <a:p>
            <a:pPr indent="457200"/>
            <a:endParaRPr lang="zh-CN" altLang="en-US"/>
          </a:p>
        </p:txBody>
      </p:sp>
      <p:pic>
        <p:nvPicPr>
          <p:cNvPr id="2097193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05840" y="3681095"/>
            <a:ext cx="4538980" cy="2167255"/>
          </a:xfrm>
          <a:prstGeom prst="rect">
            <a:avLst/>
          </a:prstGeom>
        </p:spPr>
      </p:pic>
      <p:pic>
        <p:nvPicPr>
          <p:cNvPr id="2097194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544820" y="3717925"/>
            <a:ext cx="4689475" cy="2131695"/>
          </a:xfrm>
          <a:prstGeom prst="rect">
            <a:avLst/>
          </a:prstGeom>
        </p:spPr>
      </p:pic>
      <p:sp>
        <p:nvSpPr>
          <p:cNvPr id="2050" name="文本框 4"/>
          <p:cNvSpPr txBox="1"/>
          <p:nvPr userDrawn="1">
            <p:custDataLst>
              <p:tags r:id="rId7"/>
            </p:custDataLst>
          </p:nvPr>
        </p:nvSpPr>
        <p:spPr>
          <a:xfrm rot="-1020000">
            <a:off x="2608263" y="3175000"/>
            <a:ext cx="6656387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vl="0"/>
            <a:r>
              <a:rPr lang="zh-CN" altLang="en-US" sz="4800" b="1">
                <a:solidFill>
                  <a:srgbClr val="D9D9D9"/>
                </a:solidFill>
                <a:latin typeface="等线 Light" panose="02010600030101010101" charset="-122"/>
                <a:ea typeface="等线 Light" panose="02010600030101010101" charset="-122"/>
              </a:rPr>
              <a:t>贵黔国际总医院心内科</a:t>
            </a:r>
            <a:endParaRPr lang="zh-CN" altLang="en-US" sz="4800" b="1">
              <a:solidFill>
                <a:srgbClr val="D9D9D9"/>
              </a:solidFill>
              <a:latin typeface="等线 Light" panose="02010600030101010101" charset="-122"/>
              <a:ea typeface="等线 Light" panose="02010600030101010101" charset="-122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0" name=""/>
        <p:cNvGrpSpPr/>
        <p:nvPr/>
      </p:nvGrpSpPr>
      <p:grpSpPr/>
      <p:sp>
        <p:nvSpPr>
          <p:cNvPr id="1048747" name="灯片编号占位符 1"/>
          <p:cNvSpPr/>
          <p:nvPr>
            <p:ph type="sldNum" sz="quarter" idx="12"/>
          </p:nvPr>
        </p:nvSpPr>
        <p:spPr/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000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</a:fld>
            <a:endParaRPr lang="zh-CN" altLang="en-US" sz="1000" dirty="0">
              <a:solidFill>
                <a:srgbClr val="898989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48748" name="矩形 9"/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gradFill rotWithShape="1">
            <a:gsLst>
              <a:gs pos="0">
                <a:srgbClr val="006A34">
                  <a:alpha val="100000"/>
                </a:srgbClr>
              </a:gs>
              <a:gs pos="7999">
                <a:srgbClr val="006A34">
                  <a:alpha val="100000"/>
                </a:srgbClr>
              </a:gs>
              <a:gs pos="42999">
                <a:srgbClr val="074825">
                  <a:alpha val="100000"/>
                </a:srgbClr>
              </a:gs>
              <a:gs pos="73999">
                <a:srgbClr val="00491B">
                  <a:alpha val="100000"/>
                </a:srgbClr>
              </a:gs>
              <a:gs pos="98999">
                <a:srgbClr val="1B4222">
                  <a:alpha val="100000"/>
                </a:srgbClr>
              </a:gs>
              <a:gs pos="100000">
                <a:srgbClr val="1B4222">
                  <a:alpha val="100000"/>
                </a:srgbClr>
              </a:gs>
            </a:gsLst>
            <a:lin ang="0" scaled="1"/>
          </a:gradFill>
          <a:ln w="12700">
            <a:noFill/>
          </a:ln>
        </p:spPr>
        <p:txBody>
          <a:bodyPr lIns="87777" tIns="43889" rIns="87777" bIns="43889" anchor="ctr" anchorCtr="0"/>
          <a:p>
            <a:endParaRPr lang="zh-CN" altLang="zh-CN" sz="30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95" name="B-1 办公系统加贴图-48 2.jpg" descr="B-1 办公系统加贴图-48 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6987"/>
            <a:ext cx="12192000" cy="725487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048749" name="等腰三角形 5"/>
          <p:cNvSpPr/>
          <p:nvPr/>
        </p:nvSpPr>
        <p:spPr>
          <a:xfrm rot="5400000" flipH="1">
            <a:off x="-77787" y="434975"/>
            <a:ext cx="633412" cy="477838"/>
          </a:xfrm>
          <a:prstGeom prst="triangle">
            <a:avLst>
              <a:gd name="adj" fmla="val 50000"/>
            </a:avLst>
          </a:prstGeom>
          <a:solidFill>
            <a:srgbClr val="FFFFFF">
              <a:alpha val="68999"/>
            </a:srgbClr>
          </a:solidFill>
          <a:ln w="12700">
            <a:noFill/>
          </a:ln>
        </p:spPr>
        <p:txBody>
          <a:bodyPr wrap="square" lIns="117037" tIns="58518" rIns="117037" bIns="58518" anchor="ctr" anchorCtr="0"/>
          <a:p>
            <a:pPr algn="ctr"/>
            <a:endParaRPr lang="zh-CN" altLang="zh-CN" sz="30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750" name="造福社会.贡献国家.东方梅奥.行业标杆"/>
          <p:cNvSpPr/>
          <p:nvPr/>
        </p:nvSpPr>
        <p:spPr>
          <a:xfrm>
            <a:off x="8261350" y="6375400"/>
            <a:ext cx="4073525" cy="249238"/>
          </a:xfrm>
          <a:prstGeom prst="rect">
            <a:avLst/>
          </a:prstGeom>
          <a:noFill/>
          <a:ln w="12700">
            <a:noFill/>
          </a:ln>
        </p:spPr>
        <p:txBody>
          <a:bodyPr wrap="square" lIns="34287" tIns="34287" rIns="34287" bIns="34287" anchor="ctr" anchorCtr="0">
            <a:spAutoFit/>
          </a:bodyPr>
          <a:p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造福社会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贡献国家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东方梅奥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行业标杆</a:t>
            </a:r>
            <a:endParaRPr lang="zh-CN" altLang="en-US" sz="1100">
              <a:solidFill>
                <a:srgbClr val="006A34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96" name="图片 3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8" y="71438"/>
            <a:ext cx="2236787" cy="46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51" name="文本框 1"/>
          <p:cNvSpPr/>
          <p:nvPr/>
        </p:nvSpPr>
        <p:spPr>
          <a:xfrm>
            <a:off x="762000" y="990600"/>
            <a:ext cx="10668000" cy="701039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6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讨论</a:t>
            </a:r>
            <a:endParaRPr lang="zh-CN" altLang="en-US" sz="36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1048752" name="TextBox 6"/>
          <p:cNvSpPr/>
          <p:nvPr/>
        </p:nvSpPr>
        <p:spPr>
          <a:xfrm>
            <a:off x="762000" y="1752600"/>
            <a:ext cx="10252710" cy="484632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indent="457200" algn="l">
              <a:lnSpc>
                <a:spcPct val="130000"/>
              </a:lnSpc>
            </a:pP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本研究的主要发现如下：</a:t>
            </a: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  <a:p>
            <a:pPr indent="457200" algn="l">
              <a:lnSpc>
                <a:spcPct val="130000"/>
              </a:lnSpc>
            </a:pP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  <a:p>
            <a:pPr indent="457200" algn="l">
              <a:lnSpc>
                <a:spcPct val="13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1.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DoCE的比率相当高，在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5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年的随访中达到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18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%。大多数不良结局在Mg-BRS植入后</a:t>
            </a: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年后出现。</a:t>
            </a: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  <a:p>
            <a:pPr indent="457200" algn="l">
              <a:lnSpc>
                <a:spcPct val="130000"/>
              </a:lnSpc>
            </a:pP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  <a:p>
            <a:pPr indent="457200" algn="l">
              <a:lnSpc>
                <a:spcPct val="13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2.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研究发现了</a:t>
            </a:r>
            <a:r>
              <a:rPr lang="zh-CN" altLang="en-US" sz="2400" dirty="0">
                <a:solidFill>
                  <a:srgbClr val="000000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Mg-BRS可能造成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支架坍塌、支架降解不完全和动脉瘤形成等不良后果。</a:t>
            </a: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  <a:p>
            <a:pPr indent="457200" algn="l">
              <a:lnSpc>
                <a:spcPct val="130000"/>
              </a:lnSpc>
            </a:pP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  <a:p>
            <a:pPr indent="457200" algn="l">
              <a:lnSpc>
                <a:spcPct val="13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3.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该研究是对接受Mg-BRS治疗的患者最长的随访研究之一。</a:t>
            </a: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2050" name="文本框 4"/>
          <p:cNvSpPr txBox="1"/>
          <p:nvPr userDrawn="1">
            <p:custDataLst>
              <p:tags r:id="rId3"/>
            </p:custDataLst>
          </p:nvPr>
        </p:nvSpPr>
        <p:spPr>
          <a:xfrm rot="-1020000">
            <a:off x="2608263" y="3175000"/>
            <a:ext cx="6656387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vl="0"/>
            <a:r>
              <a:rPr lang="zh-CN" altLang="en-US" sz="4800" b="1">
                <a:solidFill>
                  <a:srgbClr val="D9D9D9"/>
                </a:solidFill>
                <a:latin typeface="等线 Light" panose="02010600030101010101" charset="-122"/>
                <a:ea typeface="等线 Light" panose="02010600030101010101" charset="-122"/>
              </a:rPr>
              <a:t>贵黔国际总医院心内科</a:t>
            </a:r>
            <a:endParaRPr lang="zh-CN" altLang="en-US" sz="4800" b="1">
              <a:solidFill>
                <a:srgbClr val="D9D9D9"/>
              </a:solidFill>
              <a:latin typeface="等线 Light" panose="02010600030101010101" charset="-122"/>
              <a:ea typeface="等线 Light" panose="02010600030101010101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0" name=""/>
        <p:cNvGrpSpPr/>
        <p:nvPr/>
      </p:nvGrpSpPr>
      <p:grpSpPr/>
      <p:sp>
        <p:nvSpPr>
          <p:cNvPr id="1048591" name="矩形 9"/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gradFill rotWithShape="1">
            <a:gsLst>
              <a:gs pos="0">
                <a:srgbClr val="006A34">
                  <a:alpha val="100000"/>
                </a:srgbClr>
              </a:gs>
              <a:gs pos="7999">
                <a:srgbClr val="006A34">
                  <a:alpha val="100000"/>
                </a:srgbClr>
              </a:gs>
              <a:gs pos="42999">
                <a:srgbClr val="074825">
                  <a:alpha val="100000"/>
                </a:srgbClr>
              </a:gs>
              <a:gs pos="73999">
                <a:srgbClr val="00491B">
                  <a:alpha val="100000"/>
                </a:srgbClr>
              </a:gs>
              <a:gs pos="98999">
                <a:srgbClr val="1B4222">
                  <a:alpha val="100000"/>
                </a:srgbClr>
              </a:gs>
              <a:gs pos="100000">
                <a:srgbClr val="1B4222">
                  <a:alpha val="100000"/>
                </a:srgbClr>
              </a:gs>
            </a:gsLst>
            <a:lin ang="0" scaled="1"/>
          </a:gradFill>
          <a:ln w="12700">
            <a:noFill/>
          </a:ln>
        </p:spPr>
        <p:txBody>
          <a:bodyPr lIns="87777" tIns="43889" rIns="87777" bIns="43889" anchor="ctr" anchorCtr="0"/>
          <a:p>
            <a:endParaRPr lang="zh-CN" altLang="zh-CN" sz="30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54" name="B-1 办公系统加贴图-48 2.jpg" descr="B-1 办公系统加贴图-48 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6987"/>
            <a:ext cx="12192000" cy="725487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048592" name="造福社会.贡献国家.东方梅奥.行业标杆"/>
          <p:cNvSpPr/>
          <p:nvPr/>
        </p:nvSpPr>
        <p:spPr>
          <a:xfrm>
            <a:off x="8013700" y="6405563"/>
            <a:ext cx="4071938" cy="249237"/>
          </a:xfrm>
          <a:prstGeom prst="rect">
            <a:avLst/>
          </a:prstGeom>
          <a:noFill/>
          <a:ln w="12700">
            <a:noFill/>
          </a:ln>
        </p:spPr>
        <p:txBody>
          <a:bodyPr wrap="square" lIns="34287" tIns="34287" rIns="34287" bIns="34287" anchor="ctr" anchorCtr="0">
            <a:spAutoFit/>
          </a:bodyPr>
          <a:p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造福社会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贡献国家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东方梅奥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行业标杆</a:t>
            </a:r>
            <a:endParaRPr lang="zh-CN" altLang="en-US" sz="1100">
              <a:solidFill>
                <a:srgbClr val="006A34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593" name="文本框 2"/>
          <p:cNvSpPr/>
          <p:nvPr/>
        </p:nvSpPr>
        <p:spPr>
          <a:xfrm>
            <a:off x="219075" y="1211898"/>
            <a:ext cx="11355388" cy="169164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植入镁基生物可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降解</a:t>
            </a: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支架后的长期结局</a:t>
            </a:r>
            <a:endParaRPr lang="zh-CN" altLang="en-US" sz="3200" b="1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3200" b="1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 </a:t>
            </a:r>
            <a:r>
              <a:rPr lang="en-US" altLang="zh-CN" sz="3200" b="1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                                          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——资料来自全途径注册数据库信息</a:t>
            </a:r>
            <a:endParaRPr lang="zh-CN" altLang="en-US" sz="2400" b="1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pic>
        <p:nvPicPr>
          <p:cNvPr id="2097155" name="图片 1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8" y="71438"/>
            <a:ext cx="2236787" cy="46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594" name="文本框 100"/>
          <p:cNvSpPr/>
          <p:nvPr/>
        </p:nvSpPr>
        <p:spPr>
          <a:xfrm>
            <a:off x="139700" y="4090035"/>
            <a:ext cx="11634788" cy="2047239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r>
              <a:rPr lang="en-US" altLang="zh-CN" sz="2400" b="1" dirty="0">
                <a:solidFill>
                  <a:srgbClr val="3E287F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Long-Term Outcomes After Implantation of Magnesium-Based Bioresorbable Scaffolds—Insights From an All-Comer Registry</a:t>
            </a:r>
            <a:endParaRPr lang="en-US" altLang="zh-CN" sz="2400" b="1" dirty="0">
              <a:solidFill>
                <a:srgbClr val="3E287F"/>
              </a:solidFill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  <a:p>
            <a:endParaRPr lang="en-US" altLang="zh-CN" sz="1600" b="1" dirty="0">
              <a:solidFill>
                <a:srgbClr val="231F20"/>
              </a:solidFill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  <a:p>
            <a:r>
              <a:rPr lang="en-US" altLang="zh-CN" sz="1600" b="1" dirty="0">
                <a:solidFill>
                  <a:srgbClr val="231F20"/>
                </a:solidFill>
                <a:latin typeface="Calibri" panose="020F0502020204030204" charset="0"/>
                <a:ea typeface="宋体" panose="02010600030101010101" pitchFamily="2" charset="-122"/>
                <a:sym typeface="Calibri" panose="020F0502020204030204" charset="0"/>
              </a:rPr>
              <a:t>Bossard M,  Madanchi M,  Avdijaj D, et al. </a:t>
            </a:r>
            <a:endParaRPr lang="en-US" altLang="zh-CN" b="1" baseline="30000" dirty="0">
              <a:solidFill>
                <a:srgbClr val="231F20"/>
              </a:solidFill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  <a:p>
            <a:endParaRPr lang="zh-CN" altLang="en-US" b="1" dirty="0">
              <a:solidFill>
                <a:srgbClr val="231F20"/>
              </a:solidFill>
              <a:latin typeface="Calibri" panose="020F0502020204030204" charset="0"/>
              <a:ea typeface="宋体" panose="02010600030101010101" pitchFamily="2" charset="-122"/>
              <a:sym typeface="Calibri" panose="020F0502020204030204" charset="0"/>
            </a:endParaRPr>
          </a:p>
          <a:p>
            <a:pPr algn="l">
              <a:buClrTx/>
              <a:buSzTx/>
            </a:pPr>
            <a:r>
              <a:rPr lang="en-US" altLang="zh-CN" sz="1600" b="1" dirty="0">
                <a:solidFill>
                  <a:srgbClr val="231F20"/>
                </a:solidFill>
                <a:latin typeface="Calibri" panose="020F0502020204030204" charset="0"/>
                <a:sym typeface="Arial" panose="020B0604020202020204" pitchFamily="34" charset="0"/>
              </a:rPr>
              <a:t>Front Cardiovasc Med (</a:t>
            </a:r>
            <a:r>
              <a:rPr lang="en-US" altLang="zh-CN" sz="1600" b="1" dirty="0">
                <a:solidFill>
                  <a:srgbClr val="231F20"/>
                </a:solidFill>
                <a:latin typeface="Calibri" panose="020F0502020204030204" charset="0"/>
                <a:ea typeface="宋体" panose="02010600030101010101" pitchFamily="2" charset="-122"/>
                <a:sym typeface="微软雅黑" panose="020B0503020204020204" pitchFamily="2" charset="-122"/>
              </a:rPr>
              <a:t>November, 2022</a:t>
            </a:r>
            <a:r>
              <a:rPr lang="en-US" altLang="zh-CN" sz="1600" b="1" dirty="0">
                <a:solidFill>
                  <a:srgbClr val="231F20"/>
                </a:solidFill>
                <a:latin typeface="Calibri" panose="020F0502020204030204" charset="0"/>
                <a:sym typeface="Arial" panose="020B0604020202020204" pitchFamily="34" charset="0"/>
              </a:rPr>
              <a:t>)  IF= 3.915</a:t>
            </a:r>
            <a:endParaRPr lang="en-US" altLang="zh-CN" sz="1600" b="1" dirty="0">
              <a:solidFill>
                <a:srgbClr val="231F20"/>
              </a:solidFill>
              <a:latin typeface="Calibri" panose="020F0502020204030204" charset="0"/>
              <a:sym typeface="Arial" panose="020B0604020202020204" pitchFamily="34" charset="0"/>
            </a:endParaRPr>
          </a:p>
        </p:txBody>
      </p:sp>
      <p:sp>
        <p:nvSpPr>
          <p:cNvPr id="2050" name="文本框 4"/>
          <p:cNvSpPr txBox="1"/>
          <p:nvPr userDrawn="1">
            <p:custDataLst>
              <p:tags r:id="rId3"/>
            </p:custDataLst>
          </p:nvPr>
        </p:nvSpPr>
        <p:spPr>
          <a:xfrm rot="-1020000">
            <a:off x="2608263" y="3175000"/>
            <a:ext cx="6656387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vl="0"/>
            <a:r>
              <a:rPr lang="zh-CN" altLang="en-US" sz="4800" b="1">
                <a:solidFill>
                  <a:srgbClr val="D9D9D9"/>
                </a:solidFill>
                <a:latin typeface="等线 Light" panose="02010600030101010101" charset="-122"/>
                <a:ea typeface="等线 Light" panose="02010600030101010101" charset="-122"/>
              </a:rPr>
              <a:t>贵黔国际总医院心内科</a:t>
            </a:r>
            <a:endParaRPr lang="zh-CN" altLang="en-US" sz="4800" b="1">
              <a:solidFill>
                <a:srgbClr val="D9D9D9"/>
              </a:solidFill>
              <a:latin typeface="等线 Light" panose="02010600030101010101" charset="-122"/>
              <a:ea typeface="等线 Light" panose="02010600030101010101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3" name=""/>
        <p:cNvGrpSpPr/>
        <p:nvPr/>
      </p:nvGrpSpPr>
      <p:grpSpPr/>
      <p:sp>
        <p:nvSpPr>
          <p:cNvPr id="1048755" name="灯片编号占位符 1"/>
          <p:cNvSpPr/>
          <p:nvPr>
            <p:ph type="sldNum" sz="quarter" idx="12"/>
          </p:nvPr>
        </p:nvSpPr>
        <p:spPr/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000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</a:fld>
            <a:endParaRPr lang="zh-CN" altLang="en-US" sz="1000" dirty="0">
              <a:solidFill>
                <a:srgbClr val="898989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48756" name="矩形 9"/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gradFill rotWithShape="1">
            <a:gsLst>
              <a:gs pos="0">
                <a:srgbClr val="006A34">
                  <a:alpha val="100000"/>
                </a:srgbClr>
              </a:gs>
              <a:gs pos="7999">
                <a:srgbClr val="006A34">
                  <a:alpha val="100000"/>
                </a:srgbClr>
              </a:gs>
              <a:gs pos="42999">
                <a:srgbClr val="074825">
                  <a:alpha val="100000"/>
                </a:srgbClr>
              </a:gs>
              <a:gs pos="73999">
                <a:srgbClr val="00491B">
                  <a:alpha val="100000"/>
                </a:srgbClr>
              </a:gs>
              <a:gs pos="98999">
                <a:srgbClr val="1B4222">
                  <a:alpha val="100000"/>
                </a:srgbClr>
              </a:gs>
              <a:gs pos="100000">
                <a:srgbClr val="1B4222">
                  <a:alpha val="100000"/>
                </a:srgbClr>
              </a:gs>
            </a:gsLst>
            <a:lin ang="0" scaled="1"/>
          </a:gradFill>
          <a:ln w="12700">
            <a:noFill/>
          </a:ln>
        </p:spPr>
        <p:txBody>
          <a:bodyPr lIns="87777" tIns="43889" rIns="87777" bIns="43889" anchor="ctr" anchorCtr="0"/>
          <a:p>
            <a:endParaRPr lang="zh-CN" altLang="zh-CN" sz="30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97" name="B-1 办公系统加贴图-48 2.jpg" descr="B-1 办公系统加贴图-48 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6987"/>
            <a:ext cx="12192000" cy="725487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048757" name="等腰三角形 5"/>
          <p:cNvSpPr/>
          <p:nvPr/>
        </p:nvSpPr>
        <p:spPr>
          <a:xfrm rot="5400000" flipH="1">
            <a:off x="-77787" y="434975"/>
            <a:ext cx="633412" cy="477838"/>
          </a:xfrm>
          <a:prstGeom prst="triangle">
            <a:avLst>
              <a:gd name="adj" fmla="val 50000"/>
            </a:avLst>
          </a:prstGeom>
          <a:solidFill>
            <a:srgbClr val="FFFFFF">
              <a:alpha val="68999"/>
            </a:srgbClr>
          </a:solidFill>
          <a:ln w="12700">
            <a:noFill/>
          </a:ln>
        </p:spPr>
        <p:txBody>
          <a:bodyPr wrap="square" lIns="117037" tIns="58518" rIns="117037" bIns="58518" anchor="ctr" anchorCtr="0"/>
          <a:p>
            <a:pPr algn="ctr"/>
            <a:endParaRPr lang="zh-CN" altLang="zh-CN" sz="30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758" name="造福社会.贡献国家.东方梅奥.行业标杆"/>
          <p:cNvSpPr/>
          <p:nvPr/>
        </p:nvSpPr>
        <p:spPr>
          <a:xfrm>
            <a:off x="8261350" y="6375400"/>
            <a:ext cx="4073525" cy="249238"/>
          </a:xfrm>
          <a:prstGeom prst="rect">
            <a:avLst/>
          </a:prstGeom>
          <a:noFill/>
          <a:ln w="12700">
            <a:noFill/>
          </a:ln>
        </p:spPr>
        <p:txBody>
          <a:bodyPr wrap="square" lIns="34287" tIns="34287" rIns="34287" bIns="34287" anchor="ctr" anchorCtr="0">
            <a:spAutoFit/>
          </a:bodyPr>
          <a:p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造福社会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贡献国家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东方梅奥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行业标杆</a:t>
            </a:r>
            <a:endParaRPr lang="zh-CN" altLang="en-US" sz="1100">
              <a:solidFill>
                <a:srgbClr val="006A34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98" name="图片 3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8" y="71438"/>
            <a:ext cx="2236787" cy="46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59" name="文本框 1"/>
          <p:cNvSpPr/>
          <p:nvPr/>
        </p:nvSpPr>
        <p:spPr>
          <a:xfrm>
            <a:off x="762000" y="990600"/>
            <a:ext cx="10668000" cy="701039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6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讨论</a:t>
            </a:r>
            <a:endParaRPr lang="zh-CN" altLang="en-US" sz="36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1048760" name="TextBox 6"/>
          <p:cNvSpPr/>
          <p:nvPr/>
        </p:nvSpPr>
        <p:spPr>
          <a:xfrm>
            <a:off x="478155" y="1752600"/>
            <a:ext cx="10951845" cy="44500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indent="457200" algn="l">
              <a:lnSpc>
                <a:spcPct val="130000"/>
              </a:lnSpc>
            </a:pPr>
            <a:r>
              <a:rPr lang="zh-CN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大多数已发表的研究都强调了</a:t>
            </a:r>
            <a:r>
              <a:rPr lang="zh-CN" altLang="en-US" sz="1800" dirty="0">
                <a:sym typeface="+mn-ea"/>
              </a:rPr>
              <a:t>Mg-BRS</a:t>
            </a:r>
            <a:r>
              <a:rPr lang="zh-CN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支架的安全性和性能。最新的BIOSOLVE-IV研究</a:t>
            </a: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[1]</a:t>
            </a:r>
            <a:r>
              <a:rPr lang="zh-CN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显示</a:t>
            </a:r>
            <a:r>
              <a:rPr lang="zh-CN" altLang="en-US" sz="1800" dirty="0">
                <a:sym typeface="+mn-ea"/>
              </a:rPr>
              <a:t>Mg-BRS</a:t>
            </a:r>
            <a:r>
              <a:rPr lang="zh-CN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在</a:t>
            </a:r>
            <a:r>
              <a:rPr lang="zh-CN" altLang="en-US" sz="1800" dirty="0">
                <a:solidFill>
                  <a:srgbClr val="000000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低风险人群中</a:t>
            </a:r>
            <a:r>
              <a:rPr lang="en-US" altLang="zh-CN" sz="1800" dirty="0">
                <a:solidFill>
                  <a:srgbClr val="000000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2</a:t>
            </a:r>
            <a:r>
              <a:rPr lang="zh-CN" altLang="en-US" sz="1800" dirty="0">
                <a:solidFill>
                  <a:srgbClr val="000000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年随访结果表现良好。本研究与上述研究结果的差异可能由于招募人群与病变特征不同：</a:t>
            </a:r>
            <a:endParaRPr lang="zh-CN" altLang="en-US" sz="18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  <a:p>
            <a:pPr indent="457200" algn="l">
              <a:lnSpc>
                <a:spcPct val="130000"/>
              </a:lnSpc>
            </a:pPr>
            <a:endParaRPr lang="zh-CN" altLang="en-US" sz="18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  <a:p>
            <a:pPr indent="457200" algn="l">
              <a:lnSpc>
                <a:spcPct val="13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1.</a:t>
            </a:r>
            <a:r>
              <a:rPr lang="zh-CN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本研究</a:t>
            </a: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招募了更多的ACS患者（本研究66% vs.BIOSOLVE-IV19%）</a:t>
            </a:r>
            <a:r>
              <a:rPr lang="zh-CN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；</a:t>
            </a:r>
            <a:endParaRPr lang="zh-CN" altLang="en-US" sz="18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  <a:p>
            <a:pPr indent="457200" algn="l">
              <a:lnSpc>
                <a:spcPct val="13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	</a:t>
            </a:r>
            <a:endParaRPr lang="en-US" altLang="zh-CN" sz="18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  <a:p>
            <a:pPr indent="457200" algn="l">
              <a:lnSpc>
                <a:spcPct val="13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2.</a:t>
            </a:r>
            <a:r>
              <a:rPr lang="zh-CN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本研究涉及</a:t>
            </a: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的病变更复杂（B2 / C型病变</a:t>
            </a:r>
            <a:r>
              <a:rPr lang="zh-CN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：本研究</a:t>
            </a: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35</a:t>
            </a:r>
            <a:r>
              <a:rPr lang="en-US" altLang="zh-CN" sz="1800" dirty="0">
                <a:solidFill>
                  <a:srgbClr val="000000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%</a:t>
            </a: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vs.</a:t>
            </a:r>
            <a:r>
              <a:rPr lang="en-US" altLang="zh-CN" sz="1800" dirty="0">
                <a:solidFill>
                  <a:srgbClr val="000000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BIOSOLVE-IV</a:t>
            </a: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15%</a:t>
            </a:r>
            <a:r>
              <a:rPr lang="zh-CN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；</a:t>
            </a:r>
            <a:r>
              <a:rPr lang="en-US" altLang="zh-CN" sz="1800" dirty="0">
                <a:solidFill>
                  <a:srgbClr val="000000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分叉病变</a:t>
            </a:r>
            <a:r>
              <a:rPr lang="zh-CN" altLang="en-US" sz="1800" dirty="0">
                <a:solidFill>
                  <a:srgbClr val="000000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：本研究</a:t>
            </a: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16%vs.5%）</a:t>
            </a:r>
            <a:r>
              <a:rPr lang="zh-CN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；</a:t>
            </a:r>
            <a:endParaRPr lang="en-US" altLang="zh-CN" sz="18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  <a:p>
            <a:pPr indent="457200" algn="l">
              <a:lnSpc>
                <a:spcPct val="130000"/>
              </a:lnSpc>
            </a:pPr>
            <a:endParaRPr lang="en-US" altLang="zh-CN" sz="18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  <a:p>
            <a:pPr indent="457200" algn="l">
              <a:lnSpc>
                <a:spcPct val="13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3.与本研究相比，BIOSOLVE IV试验的随访时间也更短（</a:t>
            </a:r>
            <a:r>
              <a:rPr lang="zh-CN" altLang="en-US" sz="1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本研究</a:t>
            </a: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62个月vs.</a:t>
            </a:r>
            <a:r>
              <a:rPr lang="en-US" altLang="zh-CN" sz="1800" dirty="0">
                <a:solidFill>
                  <a:srgbClr val="000000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BIOSOLVE-IV24个月</a:t>
            </a:r>
            <a:r>
              <a:rPr lang="en-US" altLang="zh-CN" sz="18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）。因此，BIOSOLVE IV队列中发生的不良事件数量可能会随着时间的推移而进一步增加。</a:t>
            </a:r>
            <a:endParaRPr lang="en-US" altLang="zh-CN" sz="18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48761" name="文本框 1"/>
          <p:cNvSpPr txBox="1"/>
          <p:nvPr/>
        </p:nvSpPr>
        <p:spPr>
          <a:xfrm>
            <a:off x="923925" y="5879465"/>
            <a:ext cx="9652000" cy="497839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1200" i="1"/>
              <a:t>1.</a:t>
            </a:r>
            <a:r>
              <a:rPr lang="zh-CN" altLang="en-US" sz="1200" i="1"/>
              <a:t>Verheye S, Wlodarczak A, Montorsi P,  et al.. BIOSOLVE-IV-registry: safety and performance of the Magmaris scaffold: 12-month outcomes of the first cohort of 1,075 patients. Catheter Cardiovasc Interv. (2021) 98:E1–e8.</a:t>
            </a:r>
            <a:endParaRPr lang="zh-CN" altLang="en-US" sz="1200" i="1"/>
          </a:p>
        </p:txBody>
      </p:sp>
      <p:sp>
        <p:nvSpPr>
          <p:cNvPr id="2050" name="文本框 4"/>
          <p:cNvSpPr txBox="1"/>
          <p:nvPr userDrawn="1">
            <p:custDataLst>
              <p:tags r:id="rId3"/>
            </p:custDataLst>
          </p:nvPr>
        </p:nvSpPr>
        <p:spPr>
          <a:xfrm rot="-1020000">
            <a:off x="2608263" y="3175000"/>
            <a:ext cx="6656387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vl="0"/>
            <a:r>
              <a:rPr lang="zh-CN" altLang="en-US" sz="4800" b="1">
                <a:solidFill>
                  <a:srgbClr val="D9D9D9"/>
                </a:solidFill>
                <a:latin typeface="等线 Light" panose="02010600030101010101" charset="-122"/>
                <a:ea typeface="等线 Light" panose="02010600030101010101" charset="-122"/>
              </a:rPr>
              <a:t>贵黔国际总医院心内科</a:t>
            </a:r>
            <a:endParaRPr lang="zh-CN" altLang="en-US" sz="4800" b="1">
              <a:solidFill>
                <a:srgbClr val="D9D9D9"/>
              </a:solidFill>
              <a:latin typeface="等线 Light" panose="02010600030101010101" charset="-122"/>
              <a:ea typeface="等线 Light" panose="02010600030101010101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6" name=""/>
        <p:cNvGrpSpPr/>
        <p:nvPr/>
      </p:nvGrpSpPr>
      <p:grpSpPr/>
      <p:sp>
        <p:nvSpPr>
          <p:cNvPr id="1048764" name="灯片编号占位符 1"/>
          <p:cNvSpPr/>
          <p:nvPr>
            <p:ph type="sldNum" sz="quarter" idx="12"/>
          </p:nvPr>
        </p:nvSpPr>
        <p:spPr/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000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</a:fld>
            <a:endParaRPr lang="zh-CN" altLang="en-US" sz="1000" dirty="0">
              <a:solidFill>
                <a:srgbClr val="898989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48765" name="矩形 9"/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gradFill rotWithShape="1">
            <a:gsLst>
              <a:gs pos="0">
                <a:srgbClr val="006A34">
                  <a:alpha val="100000"/>
                </a:srgbClr>
              </a:gs>
              <a:gs pos="7999">
                <a:srgbClr val="006A34">
                  <a:alpha val="100000"/>
                </a:srgbClr>
              </a:gs>
              <a:gs pos="42999">
                <a:srgbClr val="074825">
                  <a:alpha val="100000"/>
                </a:srgbClr>
              </a:gs>
              <a:gs pos="73999">
                <a:srgbClr val="00491B">
                  <a:alpha val="100000"/>
                </a:srgbClr>
              </a:gs>
              <a:gs pos="98999">
                <a:srgbClr val="1B4222">
                  <a:alpha val="100000"/>
                </a:srgbClr>
              </a:gs>
              <a:gs pos="100000">
                <a:srgbClr val="1B4222">
                  <a:alpha val="100000"/>
                </a:srgbClr>
              </a:gs>
            </a:gsLst>
            <a:lin ang="0" scaled="1"/>
          </a:gradFill>
          <a:ln w="12700">
            <a:noFill/>
          </a:ln>
        </p:spPr>
        <p:txBody>
          <a:bodyPr lIns="87777" tIns="43889" rIns="87777" bIns="43889" anchor="ctr" anchorCtr="0"/>
          <a:p>
            <a:endParaRPr lang="zh-CN" altLang="zh-CN" sz="30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99" name="B-1 办公系统加贴图-48 2.jpg" descr="B-1 办公系统加贴图-48 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6987"/>
            <a:ext cx="12192000" cy="725487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048766" name="等腰三角形 5"/>
          <p:cNvSpPr/>
          <p:nvPr/>
        </p:nvSpPr>
        <p:spPr>
          <a:xfrm rot="5400000" flipH="1">
            <a:off x="-77787" y="434975"/>
            <a:ext cx="633412" cy="477838"/>
          </a:xfrm>
          <a:prstGeom prst="triangle">
            <a:avLst>
              <a:gd name="adj" fmla="val 50000"/>
            </a:avLst>
          </a:prstGeom>
          <a:solidFill>
            <a:srgbClr val="FFFFFF">
              <a:alpha val="68999"/>
            </a:srgbClr>
          </a:solidFill>
          <a:ln w="12700">
            <a:noFill/>
          </a:ln>
        </p:spPr>
        <p:txBody>
          <a:bodyPr wrap="square" lIns="117037" tIns="58518" rIns="117037" bIns="58518" anchor="ctr" anchorCtr="0"/>
          <a:p>
            <a:pPr algn="ctr"/>
            <a:endParaRPr lang="zh-CN" altLang="zh-CN" sz="30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767" name="造福社会.贡献国家.东方梅奥.行业标杆"/>
          <p:cNvSpPr/>
          <p:nvPr/>
        </p:nvSpPr>
        <p:spPr>
          <a:xfrm>
            <a:off x="8261350" y="6375400"/>
            <a:ext cx="4073525" cy="249238"/>
          </a:xfrm>
          <a:prstGeom prst="rect">
            <a:avLst/>
          </a:prstGeom>
          <a:noFill/>
          <a:ln w="12700">
            <a:noFill/>
          </a:ln>
        </p:spPr>
        <p:txBody>
          <a:bodyPr wrap="square" lIns="34287" tIns="34287" rIns="34287" bIns="34287" anchor="ctr" anchorCtr="0">
            <a:spAutoFit/>
          </a:bodyPr>
          <a:p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造福社会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贡献国家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东方梅奥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行业标杆</a:t>
            </a:r>
            <a:endParaRPr lang="zh-CN" altLang="en-US" sz="1100">
              <a:solidFill>
                <a:srgbClr val="006A34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200" name="图片 3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8" y="71438"/>
            <a:ext cx="2236787" cy="46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68" name="文本框 1"/>
          <p:cNvSpPr/>
          <p:nvPr/>
        </p:nvSpPr>
        <p:spPr>
          <a:xfrm>
            <a:off x="762000" y="990600"/>
            <a:ext cx="10668000" cy="701039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6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讨论</a:t>
            </a:r>
            <a:endParaRPr lang="zh-CN" altLang="en-US" sz="36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1048769" name="TextBox 6"/>
          <p:cNvSpPr/>
          <p:nvPr/>
        </p:nvSpPr>
        <p:spPr>
          <a:xfrm>
            <a:off x="478155" y="1752600"/>
            <a:ext cx="10951845" cy="454914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indent="457200" algn="l">
              <a:lnSpc>
                <a:spcPct val="130000"/>
              </a:lnSpc>
            </a:pPr>
            <a:r>
              <a:rPr lang="zh-CN" sz="20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局限性</a:t>
            </a:r>
            <a:r>
              <a:rPr lang="zh-CN" altLang="en-US" sz="2000" dirty="0">
                <a:solidFill>
                  <a:srgbClr val="000000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：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  <a:p>
            <a:pPr indent="457200" algn="l">
              <a:lnSpc>
                <a:spcPct val="130000"/>
              </a:lnSpc>
            </a:pP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  <a:p>
            <a:pPr indent="457200" algn="l">
              <a:lnSpc>
                <a:spcPct val="13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1.</a:t>
            </a:r>
            <a:r>
              <a:rPr sz="20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这是一项观察性单中心研究，</a:t>
            </a:r>
            <a:r>
              <a:rPr lang="zh-CN" sz="20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样本数量较少</a:t>
            </a:r>
            <a:r>
              <a:rPr sz="20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，</a:t>
            </a:r>
            <a:r>
              <a:rPr lang="zh-CN" sz="20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可能不具有普遍性，因此无法得出较为肯定的结论</a:t>
            </a:r>
            <a:r>
              <a:rPr sz="20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。</a:t>
            </a: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  <a:p>
            <a:pPr indent="457200" algn="l">
              <a:lnSpc>
                <a:spcPct val="13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	</a:t>
            </a:r>
            <a:endParaRPr lang="en-US" altLang="zh-CN" sz="20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  <a:p>
            <a:pPr indent="457200" algn="l">
              <a:lnSpc>
                <a:spcPct val="13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2.</a:t>
            </a:r>
            <a:r>
              <a:rPr sz="20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Mg-BRS植入术血管内成像的采用率较低，特别是在</a:t>
            </a:r>
            <a:r>
              <a:rPr lang="zh-CN" sz="20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较为</a:t>
            </a:r>
            <a:r>
              <a:rPr sz="20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复杂的冠状动脉病变中，可能导致支架尺寸和植入结果欠佳。</a:t>
            </a:r>
            <a:r>
              <a:rPr lang="zh-CN" sz="20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因此，</a:t>
            </a:r>
            <a:r>
              <a:rPr sz="20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这可能导致我们队列中不良事件发生率相对较高。</a:t>
            </a:r>
            <a:endParaRPr sz="20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  <a:p>
            <a:pPr indent="457200" algn="l">
              <a:lnSpc>
                <a:spcPct val="130000"/>
              </a:lnSpc>
            </a:pPr>
            <a:endParaRPr lang="en-US" altLang="zh-CN" sz="20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  <a:p>
            <a:pPr indent="457200" algn="l">
              <a:lnSpc>
                <a:spcPct val="13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3.</a:t>
            </a:r>
            <a:r>
              <a:rPr sz="20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没有在研究队列中常规进行血管造影随访检查。</a:t>
            </a:r>
            <a:r>
              <a:rPr lang="zh-CN" sz="20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随访中通过</a:t>
            </a:r>
            <a:r>
              <a:rPr lang="zh-CN" sz="2000" dirty="0">
                <a:solidFill>
                  <a:srgbClr val="000000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  <a:t>造影</a:t>
            </a:r>
            <a:r>
              <a:rPr sz="20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可能有助于识别一些</a:t>
            </a:r>
            <a:r>
              <a:rPr lang="zh-CN" sz="20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潜在</a:t>
            </a:r>
            <a:r>
              <a:rPr sz="20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病变，这些病变可能带来更高的不良结局风险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。</a:t>
            </a:r>
            <a:endParaRPr lang="en-US" altLang="zh-CN" sz="20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2050" name="文本框 4"/>
          <p:cNvSpPr txBox="1"/>
          <p:nvPr userDrawn="1">
            <p:custDataLst>
              <p:tags r:id="rId3"/>
            </p:custDataLst>
          </p:nvPr>
        </p:nvSpPr>
        <p:spPr>
          <a:xfrm rot="-1020000">
            <a:off x="2608263" y="3175000"/>
            <a:ext cx="6656387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vl="0"/>
            <a:r>
              <a:rPr lang="zh-CN" altLang="en-US" sz="4800" b="1">
                <a:solidFill>
                  <a:srgbClr val="D9D9D9"/>
                </a:solidFill>
                <a:latin typeface="等线 Light" panose="02010600030101010101" charset="-122"/>
                <a:ea typeface="等线 Light" panose="02010600030101010101" charset="-122"/>
              </a:rPr>
              <a:t>贵黔国际总医院心内科</a:t>
            </a:r>
            <a:endParaRPr lang="zh-CN" altLang="en-US" sz="4800" b="1">
              <a:solidFill>
                <a:srgbClr val="D9D9D9"/>
              </a:solidFill>
              <a:latin typeface="等线 Light" panose="02010600030101010101" charset="-122"/>
              <a:ea typeface="等线 Light" panose="02010600030101010101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09" name=""/>
        <p:cNvGrpSpPr/>
        <p:nvPr/>
      </p:nvGrpSpPr>
      <p:grpSpPr/>
      <p:sp>
        <p:nvSpPr>
          <p:cNvPr id="1048772" name="灯片编号占位符 1"/>
          <p:cNvSpPr/>
          <p:nvPr>
            <p:ph type="sldNum" sz="quarter" idx="12"/>
          </p:nvPr>
        </p:nvSpPr>
        <p:spPr/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000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</a:fld>
            <a:endParaRPr lang="zh-CN" altLang="en-US" sz="1000" dirty="0">
              <a:solidFill>
                <a:srgbClr val="898989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48773" name="矩形 9"/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gradFill rotWithShape="1">
            <a:gsLst>
              <a:gs pos="0">
                <a:srgbClr val="006A34">
                  <a:alpha val="100000"/>
                </a:srgbClr>
              </a:gs>
              <a:gs pos="7999">
                <a:srgbClr val="006A34">
                  <a:alpha val="100000"/>
                </a:srgbClr>
              </a:gs>
              <a:gs pos="42999">
                <a:srgbClr val="074825">
                  <a:alpha val="100000"/>
                </a:srgbClr>
              </a:gs>
              <a:gs pos="73999">
                <a:srgbClr val="00491B">
                  <a:alpha val="100000"/>
                </a:srgbClr>
              </a:gs>
              <a:gs pos="98999">
                <a:srgbClr val="1B4222">
                  <a:alpha val="100000"/>
                </a:srgbClr>
              </a:gs>
              <a:gs pos="100000">
                <a:srgbClr val="1B4222">
                  <a:alpha val="100000"/>
                </a:srgbClr>
              </a:gs>
            </a:gsLst>
            <a:lin ang="0" scaled="1"/>
          </a:gradFill>
          <a:ln w="12700">
            <a:noFill/>
          </a:ln>
        </p:spPr>
        <p:txBody>
          <a:bodyPr lIns="87777" tIns="43889" rIns="87777" bIns="43889" anchor="ctr" anchorCtr="0"/>
          <a:p>
            <a:endParaRPr lang="zh-CN" altLang="zh-CN" sz="30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201" name="B-1 办公系统加贴图-48 2.jpg" descr="B-1 办公系统加贴图-48 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6987"/>
            <a:ext cx="12192000" cy="725487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048774" name="等腰三角形 5"/>
          <p:cNvSpPr/>
          <p:nvPr/>
        </p:nvSpPr>
        <p:spPr>
          <a:xfrm rot="5400000" flipH="1">
            <a:off x="-77787" y="434975"/>
            <a:ext cx="633412" cy="477838"/>
          </a:xfrm>
          <a:prstGeom prst="triangle">
            <a:avLst>
              <a:gd name="adj" fmla="val 50000"/>
            </a:avLst>
          </a:prstGeom>
          <a:solidFill>
            <a:srgbClr val="FFFFFF">
              <a:alpha val="68999"/>
            </a:srgbClr>
          </a:solidFill>
          <a:ln w="12700">
            <a:noFill/>
          </a:ln>
        </p:spPr>
        <p:txBody>
          <a:bodyPr wrap="square" lIns="117037" tIns="58518" rIns="117037" bIns="58518" anchor="ctr" anchorCtr="0"/>
          <a:p>
            <a:pPr algn="ctr"/>
            <a:endParaRPr lang="zh-CN" altLang="zh-CN" sz="30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775" name="造福社会.贡献国家.东方梅奥.行业标杆"/>
          <p:cNvSpPr/>
          <p:nvPr/>
        </p:nvSpPr>
        <p:spPr>
          <a:xfrm>
            <a:off x="8261350" y="6375400"/>
            <a:ext cx="4073525" cy="249238"/>
          </a:xfrm>
          <a:prstGeom prst="rect">
            <a:avLst/>
          </a:prstGeom>
          <a:noFill/>
          <a:ln w="12700">
            <a:noFill/>
          </a:ln>
        </p:spPr>
        <p:txBody>
          <a:bodyPr wrap="square" lIns="34287" tIns="34287" rIns="34287" bIns="34287" anchor="ctr" anchorCtr="0">
            <a:spAutoFit/>
          </a:bodyPr>
          <a:p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造福社会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贡献国家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东方梅奥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行业标杆</a:t>
            </a:r>
            <a:endParaRPr lang="zh-CN" altLang="en-US" sz="1100">
              <a:solidFill>
                <a:srgbClr val="006A34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202" name="图片 3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8" y="71438"/>
            <a:ext cx="2236787" cy="46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76" name="文本框 1"/>
          <p:cNvSpPr/>
          <p:nvPr/>
        </p:nvSpPr>
        <p:spPr>
          <a:xfrm>
            <a:off x="762000" y="990600"/>
            <a:ext cx="10668000" cy="701039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6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结论</a:t>
            </a:r>
            <a:endParaRPr lang="zh-CN" altLang="en-US" sz="36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1048777" name="文本框 1"/>
          <p:cNvSpPr txBox="1"/>
          <p:nvPr/>
        </p:nvSpPr>
        <p:spPr>
          <a:xfrm>
            <a:off x="1052195" y="2889885"/>
            <a:ext cx="10087610" cy="1158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indent="457200"/>
            <a:r>
              <a:rPr lang="zh-CN" altLang="en-US" sz="3200"/>
              <a:t>基于金属的BRS需要更多研究进行验证补充，并且只能在有严格指征的情况下使用。</a:t>
            </a:r>
            <a:endParaRPr lang="zh-CN" altLang="en-US" sz="3200"/>
          </a:p>
        </p:txBody>
      </p:sp>
      <p:sp>
        <p:nvSpPr>
          <p:cNvPr id="2050" name="文本框 4"/>
          <p:cNvSpPr txBox="1"/>
          <p:nvPr userDrawn="1">
            <p:custDataLst>
              <p:tags r:id="rId3"/>
            </p:custDataLst>
          </p:nvPr>
        </p:nvSpPr>
        <p:spPr>
          <a:xfrm rot="-1020000">
            <a:off x="2608263" y="3175000"/>
            <a:ext cx="6656387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vl="0"/>
            <a:r>
              <a:rPr lang="zh-CN" altLang="en-US" sz="4800" b="1">
                <a:solidFill>
                  <a:srgbClr val="D9D9D9"/>
                </a:solidFill>
                <a:latin typeface="等线 Light" panose="02010600030101010101" charset="-122"/>
                <a:ea typeface="等线 Light" panose="02010600030101010101" charset="-122"/>
              </a:rPr>
              <a:t>贵黔国际总医院心内科</a:t>
            </a:r>
            <a:endParaRPr lang="zh-CN" altLang="en-US" sz="4800" b="1">
              <a:solidFill>
                <a:srgbClr val="D9D9D9"/>
              </a:solidFill>
              <a:latin typeface="等线 Light" panose="02010600030101010101" charset="-122"/>
              <a:ea typeface="等线 Light" panose="02010600030101010101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12" name=""/>
        <p:cNvGrpSpPr/>
        <p:nvPr/>
      </p:nvGrpSpPr>
      <p:grpSpPr/>
      <p:sp>
        <p:nvSpPr>
          <p:cNvPr id="1048780" name="灯片编号占位符 1"/>
          <p:cNvSpPr/>
          <p:nvPr>
            <p:ph type="sldNum" sz="quarter" idx="12"/>
          </p:nvPr>
        </p:nvSpPr>
        <p:spPr/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000" dirty="0">
                <a:solidFill>
                  <a:srgbClr val="898989"/>
                </a:solidFill>
                <a:ea typeface="微软雅黑" panose="020B0503020204020204" pitchFamily="2" charset="-122"/>
                <a:sym typeface="Arial" panose="020B0604020202020204" pitchFamily="34" charset="0"/>
              </a:rPr>
            </a:fld>
            <a:endParaRPr lang="zh-CN" altLang="en-US" sz="1000" dirty="0">
              <a:solidFill>
                <a:srgbClr val="898989"/>
              </a:solidFill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48781" name="矩形 9"/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gradFill rotWithShape="1">
            <a:gsLst>
              <a:gs pos="0">
                <a:srgbClr val="006A34">
                  <a:alpha val="100000"/>
                </a:srgbClr>
              </a:gs>
              <a:gs pos="7999">
                <a:srgbClr val="006A34">
                  <a:alpha val="100000"/>
                </a:srgbClr>
              </a:gs>
              <a:gs pos="42999">
                <a:srgbClr val="074825">
                  <a:alpha val="100000"/>
                </a:srgbClr>
              </a:gs>
              <a:gs pos="73999">
                <a:srgbClr val="00491B">
                  <a:alpha val="100000"/>
                </a:srgbClr>
              </a:gs>
              <a:gs pos="98999">
                <a:srgbClr val="1B4222">
                  <a:alpha val="100000"/>
                </a:srgbClr>
              </a:gs>
              <a:gs pos="100000">
                <a:srgbClr val="1B4222">
                  <a:alpha val="100000"/>
                </a:srgbClr>
              </a:gs>
            </a:gsLst>
            <a:lin ang="0" scaled="1"/>
          </a:gradFill>
          <a:ln w="12700">
            <a:noFill/>
          </a:ln>
        </p:spPr>
        <p:txBody>
          <a:bodyPr lIns="87777" tIns="43889" rIns="87777" bIns="43889" anchor="ctr" anchorCtr="0"/>
          <a:p>
            <a:endParaRPr lang="zh-CN" altLang="zh-CN" sz="30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203" name="B-1 办公系统加贴图-48 2.jpg" descr="B-1 办公系统加贴图-48 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6987"/>
            <a:ext cx="12192000" cy="725487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048782" name="等腰三角形 5"/>
          <p:cNvSpPr/>
          <p:nvPr/>
        </p:nvSpPr>
        <p:spPr>
          <a:xfrm rot="5400000" flipH="1">
            <a:off x="-77787" y="434975"/>
            <a:ext cx="633412" cy="477838"/>
          </a:xfrm>
          <a:prstGeom prst="triangle">
            <a:avLst>
              <a:gd name="adj" fmla="val 50000"/>
            </a:avLst>
          </a:prstGeom>
          <a:solidFill>
            <a:srgbClr val="FFFFFF">
              <a:alpha val="68999"/>
            </a:srgbClr>
          </a:solidFill>
          <a:ln w="12700">
            <a:noFill/>
          </a:ln>
        </p:spPr>
        <p:txBody>
          <a:bodyPr wrap="square" lIns="117037" tIns="58518" rIns="117037" bIns="58518" anchor="ctr" anchorCtr="0"/>
          <a:p>
            <a:pPr algn="ctr"/>
            <a:endParaRPr lang="zh-CN" altLang="zh-CN" sz="30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783" name="造福社会.贡献国家.东方梅奥.行业标杆"/>
          <p:cNvSpPr/>
          <p:nvPr/>
        </p:nvSpPr>
        <p:spPr>
          <a:xfrm>
            <a:off x="8261350" y="6375400"/>
            <a:ext cx="4073525" cy="249238"/>
          </a:xfrm>
          <a:prstGeom prst="rect">
            <a:avLst/>
          </a:prstGeom>
          <a:noFill/>
          <a:ln w="12700">
            <a:noFill/>
          </a:ln>
        </p:spPr>
        <p:txBody>
          <a:bodyPr wrap="square" lIns="34287" tIns="34287" rIns="34287" bIns="34287" anchor="ctr" anchorCtr="0">
            <a:spAutoFit/>
          </a:bodyPr>
          <a:p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造福社会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贡献国家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东方梅奥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行业标杆</a:t>
            </a:r>
            <a:endParaRPr lang="zh-CN" altLang="en-US" sz="1100">
              <a:solidFill>
                <a:srgbClr val="006A34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204" name="图片 3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8" y="71438"/>
            <a:ext cx="2236787" cy="46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784" name="文本框 2"/>
          <p:cNvSpPr/>
          <p:nvPr/>
        </p:nvSpPr>
        <p:spPr>
          <a:xfrm>
            <a:off x="4670425" y="2828925"/>
            <a:ext cx="6678613" cy="131064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just">
              <a:lnSpc>
                <a:spcPct val="150000"/>
              </a:lnSpc>
            </a:pPr>
            <a:r>
              <a:rPr lang="zh-CN" altLang="en-US" sz="4800" b="1" dirty="0">
                <a:solidFill>
                  <a:srgbClr val="BBE1F4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谢</a:t>
            </a:r>
            <a:r>
              <a:rPr lang="en-US" altLang="zh-CN" sz="4800" b="1" dirty="0"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   </a:t>
            </a:r>
            <a:r>
              <a:rPr lang="zh-CN" altLang="en-US" sz="4800" b="1" dirty="0">
                <a:solidFill>
                  <a:srgbClr val="BBE1F4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谢</a:t>
            </a:r>
            <a:r>
              <a:rPr lang="en-US" altLang="zh-CN" sz="4800" b="1" dirty="0">
                <a:solidFill>
                  <a:srgbClr val="BBE1F4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!</a:t>
            </a:r>
            <a:endParaRPr lang="en-US" altLang="zh-CN" sz="4800" b="1" dirty="0">
              <a:solidFill>
                <a:srgbClr val="BBE1F4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/>
      <p:sp>
        <p:nvSpPr>
          <p:cNvPr id="1048605" name="矩形 9"/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gradFill rotWithShape="1">
            <a:gsLst>
              <a:gs pos="0">
                <a:srgbClr val="006A34">
                  <a:alpha val="100000"/>
                </a:srgbClr>
              </a:gs>
              <a:gs pos="7999">
                <a:srgbClr val="006A34">
                  <a:alpha val="100000"/>
                </a:srgbClr>
              </a:gs>
              <a:gs pos="42999">
                <a:srgbClr val="074825">
                  <a:alpha val="100000"/>
                </a:srgbClr>
              </a:gs>
              <a:gs pos="73999">
                <a:srgbClr val="00491B">
                  <a:alpha val="100000"/>
                </a:srgbClr>
              </a:gs>
              <a:gs pos="98999">
                <a:srgbClr val="1B4222">
                  <a:alpha val="100000"/>
                </a:srgbClr>
              </a:gs>
              <a:gs pos="100000">
                <a:srgbClr val="1B4222">
                  <a:alpha val="100000"/>
                </a:srgbClr>
              </a:gs>
            </a:gsLst>
            <a:lin ang="0" scaled="1"/>
          </a:gradFill>
          <a:ln w="12700">
            <a:noFill/>
          </a:ln>
        </p:spPr>
        <p:txBody>
          <a:bodyPr lIns="87777" tIns="43889" rIns="87777" bIns="43889" anchor="ctr" anchorCtr="0"/>
          <a:p>
            <a:endParaRPr lang="zh-CN" altLang="zh-CN" sz="30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56" name="B-1 办公系统加贴图-48 2.jpg" descr="B-1 办公系统加贴图-48 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6987"/>
            <a:ext cx="12192000" cy="725487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048606" name="等腰三角形 5"/>
          <p:cNvSpPr/>
          <p:nvPr/>
        </p:nvSpPr>
        <p:spPr>
          <a:xfrm rot="5400000" flipH="1">
            <a:off x="-77787" y="434975"/>
            <a:ext cx="633412" cy="477838"/>
          </a:xfrm>
          <a:prstGeom prst="triangle">
            <a:avLst>
              <a:gd name="adj" fmla="val 50000"/>
            </a:avLst>
          </a:prstGeom>
          <a:solidFill>
            <a:srgbClr val="FFFFFF">
              <a:alpha val="68999"/>
            </a:srgbClr>
          </a:solidFill>
          <a:ln w="12700">
            <a:noFill/>
          </a:ln>
        </p:spPr>
        <p:txBody>
          <a:bodyPr wrap="square" lIns="117037" tIns="58518" rIns="117037" bIns="58518" anchor="ctr" anchorCtr="0"/>
          <a:p>
            <a:pPr algn="ctr"/>
            <a:endParaRPr lang="zh-CN" altLang="zh-CN" sz="30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607" name="造福社会.贡献国家.东方梅奥.行业标杆"/>
          <p:cNvSpPr/>
          <p:nvPr/>
        </p:nvSpPr>
        <p:spPr>
          <a:xfrm>
            <a:off x="8261350" y="6375400"/>
            <a:ext cx="4073525" cy="249238"/>
          </a:xfrm>
          <a:prstGeom prst="rect">
            <a:avLst/>
          </a:prstGeom>
          <a:noFill/>
          <a:ln w="12700">
            <a:noFill/>
          </a:ln>
        </p:spPr>
        <p:txBody>
          <a:bodyPr wrap="square" lIns="34287" tIns="34287" rIns="34287" bIns="34287" anchor="ctr" anchorCtr="0">
            <a:spAutoFit/>
          </a:bodyPr>
          <a:p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造福社会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贡献国家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东方梅奥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行业标杆</a:t>
            </a:r>
            <a:endParaRPr lang="zh-CN" altLang="en-US" sz="1100">
              <a:solidFill>
                <a:srgbClr val="006A34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57" name="图片 3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8" y="71438"/>
            <a:ext cx="2236787" cy="46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08" name="文本框 2"/>
          <p:cNvSpPr/>
          <p:nvPr/>
        </p:nvSpPr>
        <p:spPr>
          <a:xfrm>
            <a:off x="762000" y="990600"/>
            <a:ext cx="10668000" cy="701039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6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主要内容</a:t>
            </a:r>
            <a:endParaRPr lang="zh-CN" altLang="en-US" sz="36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1048609" name="文本框 6"/>
          <p:cNvSpPr/>
          <p:nvPr/>
        </p:nvSpPr>
        <p:spPr>
          <a:xfrm>
            <a:off x="478790" y="1376680"/>
            <a:ext cx="11104245" cy="178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just">
              <a:lnSpc>
                <a:spcPct val="130000"/>
              </a:lnSpc>
            </a:pP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>
              <a:lnSpc>
                <a:spcPct val="130000"/>
              </a:lnSpc>
            </a:pP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目的：探讨</a:t>
            </a:r>
            <a:r>
              <a:rPr lang="zh-CN" altLang="en-US" sz="1800" dirty="0">
                <a:sym typeface="+mn-ea"/>
              </a:rPr>
              <a:t>镁基西罗莫司洗脱生物可</a:t>
            </a:r>
            <a:r>
              <a:rPr lang="zh-CN" altLang="en-US" sz="1800" dirty="0">
                <a:sym typeface="+mn-ea"/>
              </a:rPr>
              <a:t>降解</a:t>
            </a:r>
            <a:r>
              <a:rPr lang="zh-CN" altLang="en-US" sz="1800" dirty="0">
                <a:sym typeface="+mn-ea"/>
              </a:rPr>
              <a:t>支架（Mg-BRS）植入后的长期结局（&gt;2 年）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。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>
              <a:lnSpc>
                <a:spcPct val="130000"/>
              </a:lnSpc>
            </a:pP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纳入患者：包括使用Mg-BRS进行PCI的急性冠脉综合征（ACS）和慢性冠脉综合征（CCS）患者共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>84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例。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>
              <a:lnSpc>
                <a:spcPct val="130000"/>
              </a:lnSpc>
            </a:pP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研究指标：面向</a:t>
            </a:r>
            <a:r>
              <a:rPr lang="zh-CN" altLang="en-US" sz="1800" dirty="0">
                <a:sym typeface="+mn-ea"/>
              </a:rPr>
              <a:t>Mg-BRS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的复合终点（DoCE）包括：心源性死亡、支架血栓形成（ScT）、靶血管心肌梗死（TV-MI）和靶病变血运重建（TLR）。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>
              <a:lnSpc>
                <a:spcPct val="130000"/>
              </a:lnSpc>
            </a:pP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随访时间：</a:t>
            </a:r>
            <a:r>
              <a:rPr lang="en-US" altLang="zh-CN" sz="1800" dirty="0"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年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>
              <a:lnSpc>
                <a:spcPct val="130000"/>
              </a:lnSpc>
            </a:pP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>
              <a:lnSpc>
                <a:spcPct val="130000"/>
              </a:lnSpc>
            </a:pPr>
            <a:r>
              <a:rPr lang="zh-CN" altLang="en-US" sz="1800" dirty="0">
                <a:latin typeface="Arial" panose="020B0604020202020204" pitchFamily="34" charset="0"/>
                <a:ea typeface="宋体" panose="02010600030101010101" pitchFamily="2" charset="-122"/>
              </a:rPr>
              <a:t>结果：全队列中遇到了相对较高的DoCE率，甚至支架坍塌和不受控制的降解。这意味着这种基于金属的生物可降解支架需要进一步研究，并且只能在高度选择的情况下使用。</a:t>
            </a:r>
            <a:endParaRPr lang="zh-CN" altLang="en-US" sz="1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>
              <a:lnSpc>
                <a:spcPct val="130000"/>
              </a:lnSpc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>
              <a:lnSpc>
                <a:spcPct val="130000"/>
              </a:lnSpc>
            </a:pP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algn="just">
              <a:lnSpc>
                <a:spcPct val="130000"/>
              </a:lnSpc>
            </a:pP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  <a:t> </a:t>
            </a:r>
            <a:endParaRPr lang="en-US" altLang="zh-CN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48610" name="文本框 7"/>
          <p:cNvSpPr/>
          <p:nvPr/>
        </p:nvSpPr>
        <p:spPr>
          <a:xfrm>
            <a:off x="762000" y="5359400"/>
            <a:ext cx="10820400" cy="1265238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endParaRPr lang="en-US" altLang="zh-CN" sz="1000" dirty="0"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48611" name="文本框 1"/>
          <p:cNvSpPr/>
          <p:nvPr/>
        </p:nvSpPr>
        <p:spPr>
          <a:xfrm>
            <a:off x="6046788" y="1211263"/>
            <a:ext cx="182880" cy="39624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zh-CN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2050" name="文本框 4"/>
          <p:cNvSpPr txBox="1"/>
          <p:nvPr userDrawn="1">
            <p:custDataLst>
              <p:tags r:id="rId3"/>
            </p:custDataLst>
          </p:nvPr>
        </p:nvSpPr>
        <p:spPr>
          <a:xfrm rot="-1020000">
            <a:off x="2608263" y="3175000"/>
            <a:ext cx="6656387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vl="0"/>
            <a:r>
              <a:rPr lang="zh-CN" altLang="en-US" sz="4800" b="1">
                <a:solidFill>
                  <a:srgbClr val="D9D9D9"/>
                </a:solidFill>
                <a:latin typeface="等线 Light" panose="02010600030101010101" charset="-122"/>
                <a:ea typeface="等线 Light" panose="02010600030101010101" charset="-122"/>
              </a:rPr>
              <a:t>贵黔国际总医院心内科</a:t>
            </a:r>
            <a:endParaRPr lang="zh-CN" altLang="en-US" sz="4800" b="1">
              <a:solidFill>
                <a:srgbClr val="D9D9D9"/>
              </a:solidFill>
              <a:latin typeface="等线 Light" panose="02010600030101010101" charset="-122"/>
              <a:ea typeface="等线 Light" panose="02010600030101010101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" name=""/>
        <p:cNvGrpSpPr/>
        <p:nvPr/>
      </p:nvGrpSpPr>
      <p:grpSpPr/>
      <p:sp>
        <p:nvSpPr>
          <p:cNvPr id="1048614" name="矩形 9"/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gradFill rotWithShape="1">
            <a:gsLst>
              <a:gs pos="0">
                <a:srgbClr val="006A34">
                  <a:alpha val="100000"/>
                </a:srgbClr>
              </a:gs>
              <a:gs pos="7999">
                <a:srgbClr val="006A34">
                  <a:alpha val="100000"/>
                </a:srgbClr>
              </a:gs>
              <a:gs pos="42999">
                <a:srgbClr val="074825">
                  <a:alpha val="100000"/>
                </a:srgbClr>
              </a:gs>
              <a:gs pos="73999">
                <a:srgbClr val="00491B">
                  <a:alpha val="100000"/>
                </a:srgbClr>
              </a:gs>
              <a:gs pos="98999">
                <a:srgbClr val="1B4222">
                  <a:alpha val="100000"/>
                </a:srgbClr>
              </a:gs>
              <a:gs pos="100000">
                <a:srgbClr val="1B4222">
                  <a:alpha val="100000"/>
                </a:srgbClr>
              </a:gs>
            </a:gsLst>
            <a:lin ang="0" scaled="1"/>
          </a:gradFill>
          <a:ln w="12700">
            <a:noFill/>
          </a:ln>
        </p:spPr>
        <p:txBody>
          <a:bodyPr lIns="87777" tIns="43889" rIns="87777" bIns="43889" anchor="ctr" anchorCtr="0"/>
          <a:p>
            <a:endParaRPr lang="zh-CN" altLang="zh-CN" sz="30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58" name="B-1 办公系统加贴图-48 2.jpg" descr="B-1 办公系统加贴图-48 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6987"/>
            <a:ext cx="12192000" cy="725487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048615" name="造福社会.贡献国家.东方梅奥.行业标杆"/>
          <p:cNvSpPr/>
          <p:nvPr/>
        </p:nvSpPr>
        <p:spPr>
          <a:xfrm>
            <a:off x="8013700" y="6405563"/>
            <a:ext cx="4071938" cy="249237"/>
          </a:xfrm>
          <a:prstGeom prst="rect">
            <a:avLst/>
          </a:prstGeom>
          <a:noFill/>
          <a:ln w="12700">
            <a:noFill/>
          </a:ln>
        </p:spPr>
        <p:txBody>
          <a:bodyPr wrap="square" lIns="34287" tIns="34287" rIns="34287" bIns="34287" anchor="ctr" anchorCtr="0">
            <a:spAutoFit/>
          </a:bodyPr>
          <a:p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造福社会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贡献国家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东方梅奥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行业标杆</a:t>
            </a:r>
            <a:endParaRPr lang="zh-CN" altLang="en-US" sz="1100">
              <a:solidFill>
                <a:srgbClr val="006A34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59" name="图片 5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8" y="71438"/>
            <a:ext cx="2236787" cy="46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16" name="椭圆 53"/>
          <p:cNvSpPr/>
          <p:nvPr/>
        </p:nvSpPr>
        <p:spPr>
          <a:xfrm>
            <a:off x="311150" y="784225"/>
            <a:ext cx="2101850" cy="690563"/>
          </a:xfrm>
          <a:prstGeom prst="ellipse">
            <a:avLst/>
          </a:prstGeom>
          <a:solidFill>
            <a:srgbClr val="9EBFF0"/>
          </a:solidFill>
          <a:ln w="12700">
            <a:noFill/>
          </a:ln>
        </p:spPr>
        <p:txBody>
          <a:bodyPr lIns="0" tIns="0" rIns="0" bIns="0" anchor="ctr" anchorCtr="0"/>
          <a:p>
            <a:pPr algn="ctr"/>
            <a:r>
              <a:rPr lang="zh-CN" altLang="en-US" sz="3200" b="1" dirty="0">
                <a:solidFill>
                  <a:schemeClr val="bg2"/>
                </a:solidFill>
                <a:latin typeface="黑体" panose="02010609060101010101" pitchFamily="1" charset="-122"/>
                <a:ea typeface="黑体" panose="02010609060101010101" pitchFamily="1" charset="-122"/>
                <a:sym typeface="Arial" panose="020B0604020202020204" pitchFamily="34" charset="0"/>
              </a:rPr>
              <a:t>目录</a:t>
            </a:r>
            <a:endParaRPr lang="zh-CN" altLang="en-US" sz="3200" b="1" dirty="0">
              <a:solidFill>
                <a:schemeClr val="bg2"/>
              </a:solidFill>
              <a:latin typeface="黑体" panose="02010609060101010101" pitchFamily="1" charset="-122"/>
              <a:ea typeface="黑体" panose="02010609060101010101" pitchFamily="1" charset="-122"/>
              <a:sym typeface="Arial" panose="020B0604020202020204" pitchFamily="34" charset="0"/>
            </a:endParaRPr>
          </a:p>
        </p:txBody>
      </p:sp>
      <p:sp>
        <p:nvSpPr>
          <p:cNvPr id="1048617" name="AutoShape 4"/>
          <p:cNvSpPr/>
          <p:nvPr/>
        </p:nvSpPr>
        <p:spPr>
          <a:xfrm>
            <a:off x="3859213" y="1651000"/>
            <a:ext cx="3894137" cy="695325"/>
          </a:xfrm>
          <a:prstGeom prst="roundRect">
            <a:avLst>
              <a:gd name="adj" fmla="val 50000"/>
            </a:avLst>
          </a:prstGeom>
          <a:solidFill>
            <a:srgbClr val="0F6FC6">
              <a:alpha val="67000"/>
            </a:srgbClr>
          </a:solidFill>
          <a:ln w="9525">
            <a:noFill/>
          </a:ln>
        </p:spPr>
        <p:txBody>
          <a:bodyPr lIns="45720" tIns="44450" rIns="45720" bIns="44450" anchor="ctr" anchorCtr="1"/>
          <a:p>
            <a:pPr algn="ctr" eaLnBrk="0" hangingPunct="0">
              <a:spcBef>
                <a:spcPct val="20000"/>
              </a:spcBef>
            </a:pPr>
            <a:r>
              <a:rPr lang="zh-CN" altLang="en-US" sz="3200" b="1" dirty="0">
                <a:solidFill>
                  <a:schemeClr val="bg2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研究背景</a:t>
            </a:r>
            <a:endParaRPr lang="zh-CN" altLang="en-US" sz="3200" b="1" dirty="0">
              <a:solidFill>
                <a:schemeClr val="bg2"/>
              </a:solidFill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</p:txBody>
      </p:sp>
      <p:sp>
        <p:nvSpPr>
          <p:cNvPr id="1048618" name="文本框 5128"/>
          <p:cNvSpPr txBox="1"/>
          <p:nvPr/>
        </p:nvSpPr>
        <p:spPr>
          <a:xfrm>
            <a:off x="-1195387" y="3246438"/>
            <a:ext cx="182880" cy="39624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619" name="AutoShape 4"/>
          <p:cNvSpPr/>
          <p:nvPr/>
        </p:nvSpPr>
        <p:spPr>
          <a:xfrm>
            <a:off x="3859213" y="2809875"/>
            <a:ext cx="3894137" cy="693738"/>
          </a:xfrm>
          <a:prstGeom prst="roundRect">
            <a:avLst>
              <a:gd name="adj" fmla="val 50000"/>
            </a:avLst>
          </a:prstGeom>
          <a:solidFill>
            <a:srgbClr val="0F6FC6">
              <a:alpha val="67000"/>
            </a:srgbClr>
          </a:solidFill>
          <a:ln w="9525">
            <a:noFill/>
          </a:ln>
        </p:spPr>
        <p:txBody>
          <a:bodyPr lIns="45720" tIns="44450" rIns="45720" bIns="44450" anchor="ctr" anchorCtr="1"/>
          <a:p>
            <a:pPr algn="ctr" eaLnBrk="0" hangingPunct="0">
              <a:spcBef>
                <a:spcPct val="20000"/>
              </a:spcBef>
            </a:pPr>
            <a:r>
              <a:rPr lang="zh-CN" altLang="en-US" sz="3200" b="1" dirty="0">
                <a:solidFill>
                  <a:schemeClr val="bg2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研究方法</a:t>
            </a:r>
            <a:endParaRPr lang="zh-CN" altLang="en-US" sz="3200" b="1" dirty="0">
              <a:solidFill>
                <a:schemeClr val="bg2"/>
              </a:solidFill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</p:txBody>
      </p:sp>
      <p:sp>
        <p:nvSpPr>
          <p:cNvPr id="1048620" name="AutoShape 4"/>
          <p:cNvSpPr/>
          <p:nvPr/>
        </p:nvSpPr>
        <p:spPr>
          <a:xfrm>
            <a:off x="3859213" y="3889375"/>
            <a:ext cx="3894137" cy="695325"/>
          </a:xfrm>
          <a:prstGeom prst="roundRect">
            <a:avLst>
              <a:gd name="adj" fmla="val 50000"/>
            </a:avLst>
          </a:prstGeom>
          <a:solidFill>
            <a:srgbClr val="0F6FC6">
              <a:alpha val="67000"/>
            </a:srgbClr>
          </a:solidFill>
          <a:ln w="9525">
            <a:noFill/>
          </a:ln>
        </p:spPr>
        <p:txBody>
          <a:bodyPr lIns="45720" tIns="44450" rIns="45720" bIns="44450" anchor="ctr" anchorCtr="1"/>
          <a:p>
            <a:pPr algn="ctr" eaLnBrk="0" hangingPunct="0">
              <a:spcBef>
                <a:spcPct val="20000"/>
              </a:spcBef>
            </a:pPr>
            <a:r>
              <a:rPr lang="zh-CN" altLang="en-US" sz="3200" b="1" dirty="0">
                <a:solidFill>
                  <a:schemeClr val="bg2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结果</a:t>
            </a:r>
            <a:endParaRPr lang="zh-CN" altLang="en-US" sz="3200" b="1" dirty="0">
              <a:solidFill>
                <a:schemeClr val="bg2"/>
              </a:solidFill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</p:txBody>
      </p:sp>
      <p:sp>
        <p:nvSpPr>
          <p:cNvPr id="1048621" name="AutoShape 4"/>
          <p:cNvSpPr/>
          <p:nvPr/>
        </p:nvSpPr>
        <p:spPr>
          <a:xfrm>
            <a:off x="3859213" y="5008563"/>
            <a:ext cx="3894137" cy="695325"/>
          </a:xfrm>
          <a:prstGeom prst="roundRect">
            <a:avLst>
              <a:gd name="adj" fmla="val 50000"/>
            </a:avLst>
          </a:prstGeom>
          <a:solidFill>
            <a:srgbClr val="0F6FC6">
              <a:alpha val="67000"/>
            </a:srgbClr>
          </a:solidFill>
          <a:ln w="9525">
            <a:noFill/>
          </a:ln>
        </p:spPr>
        <p:txBody>
          <a:bodyPr lIns="45720" tIns="44450" rIns="45720" bIns="44450" anchor="ctr" anchorCtr="1"/>
          <a:p>
            <a:pPr algn="ctr" eaLnBrk="0" hangingPunct="0">
              <a:spcBef>
                <a:spcPct val="20000"/>
              </a:spcBef>
            </a:pPr>
            <a:r>
              <a:rPr lang="zh-CN" altLang="en-US" sz="3200" b="1" dirty="0">
                <a:solidFill>
                  <a:schemeClr val="bg2"/>
                </a:solidFill>
                <a:latin typeface="黑体" panose="02010609060101010101" pitchFamily="1" charset="-122"/>
                <a:ea typeface="黑体" panose="02010609060101010101" pitchFamily="1" charset="-122"/>
                <a:sym typeface="黑体" panose="02010609060101010101" pitchFamily="1" charset="-122"/>
              </a:rPr>
              <a:t>讨论</a:t>
            </a:r>
            <a:endParaRPr lang="zh-CN" altLang="en-US" sz="3200" b="1" dirty="0">
              <a:solidFill>
                <a:schemeClr val="bg2"/>
              </a:solidFill>
              <a:latin typeface="黑体" panose="02010609060101010101" pitchFamily="1" charset="-122"/>
              <a:ea typeface="黑体" panose="02010609060101010101" pitchFamily="1" charset="-122"/>
              <a:sym typeface="黑体" panose="02010609060101010101" pitchFamily="1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8" name=""/>
        <p:cNvGrpSpPr/>
        <p:nvPr/>
      </p:nvGrpSpPr>
      <p:grpSpPr/>
      <p:sp>
        <p:nvSpPr>
          <p:cNvPr id="1048622" name="灯片编号占位符 1"/>
          <p:cNvSpPr/>
          <p:nvPr>
            <p:ph type="sldNum" sz="quarter" idx="12"/>
          </p:nvPr>
        </p:nvSpPr>
        <p:spPr/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000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</a:fld>
            <a:endParaRPr lang="zh-CN" altLang="en-US" sz="1000" dirty="0">
              <a:solidFill>
                <a:srgbClr val="898989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48623" name="矩形 9"/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gradFill rotWithShape="1">
            <a:gsLst>
              <a:gs pos="0">
                <a:srgbClr val="006A34">
                  <a:alpha val="100000"/>
                </a:srgbClr>
              </a:gs>
              <a:gs pos="7999">
                <a:srgbClr val="006A34">
                  <a:alpha val="100000"/>
                </a:srgbClr>
              </a:gs>
              <a:gs pos="42999">
                <a:srgbClr val="074825">
                  <a:alpha val="100000"/>
                </a:srgbClr>
              </a:gs>
              <a:gs pos="73999">
                <a:srgbClr val="00491B">
                  <a:alpha val="100000"/>
                </a:srgbClr>
              </a:gs>
              <a:gs pos="98999">
                <a:srgbClr val="1B4222">
                  <a:alpha val="100000"/>
                </a:srgbClr>
              </a:gs>
              <a:gs pos="100000">
                <a:srgbClr val="1B4222">
                  <a:alpha val="100000"/>
                </a:srgbClr>
              </a:gs>
            </a:gsLst>
            <a:lin ang="0" scaled="1"/>
          </a:gradFill>
          <a:ln w="12700">
            <a:noFill/>
          </a:ln>
        </p:spPr>
        <p:txBody>
          <a:bodyPr lIns="87777" tIns="43889" rIns="87777" bIns="43889" anchor="ctr" anchorCtr="0"/>
          <a:p>
            <a:endParaRPr lang="zh-CN" altLang="zh-CN" sz="30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60" name="B-1 办公系统加贴图-48 2.jpg" descr="B-1 办公系统加贴图-48 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6987"/>
            <a:ext cx="12192000" cy="725487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048624" name="等腰三角形 5"/>
          <p:cNvSpPr/>
          <p:nvPr/>
        </p:nvSpPr>
        <p:spPr>
          <a:xfrm rot="5400000" flipH="1">
            <a:off x="-77787" y="434975"/>
            <a:ext cx="633412" cy="477838"/>
          </a:xfrm>
          <a:prstGeom prst="triangle">
            <a:avLst>
              <a:gd name="adj" fmla="val 50000"/>
            </a:avLst>
          </a:prstGeom>
          <a:solidFill>
            <a:srgbClr val="FFFFFF">
              <a:alpha val="68999"/>
            </a:srgbClr>
          </a:solidFill>
          <a:ln w="12700">
            <a:noFill/>
          </a:ln>
        </p:spPr>
        <p:txBody>
          <a:bodyPr wrap="square" lIns="117037" tIns="58518" rIns="117037" bIns="58518" anchor="ctr" anchorCtr="0"/>
          <a:p>
            <a:pPr algn="ctr"/>
            <a:endParaRPr lang="zh-CN" altLang="zh-CN" sz="30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61" name="图片 3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8" y="71438"/>
            <a:ext cx="2236787" cy="46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25" name="文本框 2"/>
          <p:cNvSpPr/>
          <p:nvPr/>
        </p:nvSpPr>
        <p:spPr>
          <a:xfrm>
            <a:off x="762000" y="990600"/>
            <a:ext cx="10668000" cy="701039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6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研究背景</a:t>
            </a:r>
            <a:endParaRPr lang="zh-CN" altLang="en-US" sz="36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1048626" name="文本框 6"/>
          <p:cNvSpPr/>
          <p:nvPr/>
        </p:nvSpPr>
        <p:spPr>
          <a:xfrm>
            <a:off x="254000" y="1736725"/>
            <a:ext cx="10995025" cy="178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just">
              <a:lnSpc>
                <a:spcPct val="130000"/>
              </a:lnSpc>
              <a:buClrTx/>
            </a:pP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</a:rPr>
              <a:t>       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与裸金属支架相比，最新一代金属药物洗脱支架 （DES） 大大降低了</a:t>
            </a:r>
            <a:r>
              <a:rPr lang="zh-CN" altLang="en-US" sz="2000" dirty="0">
                <a:solidFill>
                  <a:srgbClr val="000000"/>
                </a:solidFill>
                <a:sym typeface="+mn-ea"/>
              </a:rPr>
              <a:t>血运重建失败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（TLF）</a:t>
            </a:r>
            <a:r>
              <a:rPr lang="zh-CN" altLang="en-US" sz="2000" dirty="0">
                <a:solidFill>
                  <a:srgbClr val="000000"/>
                </a:solidFill>
                <a:sym typeface="+mn-ea"/>
              </a:rPr>
              <a:t>的风险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 。然而，金属支架仍然具有晚期并发症，包括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支架内再狭窄（ISR）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，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新动脉粥样硬化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和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晚期支架血栓形成。</a:t>
            </a:r>
            <a:endParaRPr lang="zh-CN" altLang="en-US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30000"/>
              </a:lnSpc>
              <a:buClrTx/>
            </a:pP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     </a:t>
            </a:r>
            <a:endParaRPr lang="en-US" altLang="zh-CN" sz="2000" b="1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30000"/>
              </a:lnSpc>
              <a:buClrTx/>
            </a:pPr>
            <a:r>
              <a:rPr lang="en-US" altLang="zh-CN" sz="2000" b="1" dirty="0">
                <a:solidFill>
                  <a:srgbClr val="000000"/>
                </a:solidFill>
                <a:latin typeface="Arial" panose="020B0604020202020204" pitchFamily="34" charset="0"/>
              </a:rPr>
              <a:t>       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</a:rPr>
              <a:t>生物可降解支架（BRS）被开发出来，旨在减少永久性金属植入物的并发症。然而，首批上市的BRS长期研究结果显示，并发症发生率很高，特别是早期和晚期支架血栓形成（ScT），最终导致其退出市场。</a:t>
            </a: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30000"/>
              </a:lnSpc>
              <a:buClrTx/>
            </a:pP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48627" name="文本框 1"/>
          <p:cNvSpPr/>
          <p:nvPr/>
        </p:nvSpPr>
        <p:spPr>
          <a:xfrm>
            <a:off x="6046788" y="1211263"/>
            <a:ext cx="182880" cy="39624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zh-CN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48628" name="圆角矩形 2"/>
          <p:cNvSpPr/>
          <p:nvPr/>
        </p:nvSpPr>
        <p:spPr>
          <a:xfrm>
            <a:off x="1685925" y="4873625"/>
            <a:ext cx="1452880" cy="7518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zh-CN" altLang="en-US"/>
              <a:t>裸支架</a:t>
            </a:r>
            <a:endParaRPr lang="zh-CN" altLang="en-US"/>
          </a:p>
        </p:txBody>
      </p:sp>
      <p:sp>
        <p:nvSpPr>
          <p:cNvPr id="1048629" name="圆角矩形 3"/>
          <p:cNvSpPr/>
          <p:nvPr>
            <p:custDataLst>
              <p:tags r:id="rId3"/>
            </p:custDataLst>
          </p:nvPr>
        </p:nvSpPr>
        <p:spPr>
          <a:xfrm>
            <a:off x="5231765" y="4944745"/>
            <a:ext cx="1452880" cy="7518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SzTx/>
            </a:pPr>
            <a:r>
              <a:rPr lang="zh-CN" altLang="en-US" sz="1800">
                <a:sym typeface="+mn-ea"/>
              </a:rPr>
              <a:t>金属</a:t>
            </a:r>
            <a:endParaRPr lang="zh-CN" altLang="en-US" sz="1800">
              <a:sym typeface="+mn-ea"/>
            </a:endParaRPr>
          </a:p>
          <a:p>
            <a:pPr algn="ctr">
              <a:buClrTx/>
              <a:buSzTx/>
            </a:pPr>
            <a:r>
              <a:rPr lang="zh-CN" altLang="en-US" sz="1800">
                <a:sym typeface="+mn-ea"/>
              </a:rPr>
              <a:t>洗脱支架</a:t>
            </a:r>
            <a:endParaRPr lang="zh-CN" altLang="en-US" sz="1800"/>
          </a:p>
        </p:txBody>
      </p:sp>
      <p:sp>
        <p:nvSpPr>
          <p:cNvPr id="1048630" name="圆角矩形 4"/>
          <p:cNvSpPr/>
          <p:nvPr>
            <p:custDataLst>
              <p:tags r:id="rId4"/>
            </p:custDataLst>
          </p:nvPr>
        </p:nvSpPr>
        <p:spPr>
          <a:xfrm>
            <a:off x="8777605" y="4873625"/>
            <a:ext cx="1452880" cy="75184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>
              <a:buClrTx/>
              <a:buSzTx/>
            </a:pPr>
            <a:r>
              <a:rPr lang="zh-CN" altLang="en-US"/>
              <a:t>首批</a:t>
            </a:r>
            <a:r>
              <a:rPr lang="zh-CN" altLang="en-US" sz="1800">
                <a:sym typeface="+mn-ea"/>
              </a:rPr>
              <a:t>BRS</a:t>
            </a:r>
            <a:endParaRPr lang="zh-CN" altLang="en-US" sz="1800"/>
          </a:p>
        </p:txBody>
      </p:sp>
      <p:sp>
        <p:nvSpPr>
          <p:cNvPr id="1048631" name="双括号 6"/>
          <p:cNvSpPr/>
          <p:nvPr>
            <p:custDataLst>
              <p:tags r:id="rId5"/>
            </p:custDataLst>
          </p:nvPr>
        </p:nvSpPr>
        <p:spPr>
          <a:xfrm>
            <a:off x="1467485" y="6070600"/>
            <a:ext cx="1889760" cy="3048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32" name="文本框 9"/>
          <p:cNvSpPr txBox="1"/>
          <p:nvPr/>
        </p:nvSpPr>
        <p:spPr>
          <a:xfrm>
            <a:off x="1467485" y="6047740"/>
            <a:ext cx="4064000" cy="332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/>
              <a:t>血运重建失败风险高</a:t>
            </a:r>
            <a:endParaRPr lang="zh-CN" altLang="en-US" sz="1400"/>
          </a:p>
        </p:txBody>
      </p:sp>
      <p:cxnSp>
        <p:nvCxnSpPr>
          <p:cNvPr id="3145728" name="直接箭头连接符 10"/>
          <p:cNvCxnSpPr/>
          <p:nvPr/>
        </p:nvCxnSpPr>
        <p:spPr>
          <a:xfrm flipV="1">
            <a:off x="3301365" y="5239385"/>
            <a:ext cx="1656080" cy="1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5729" name="直接箭头连接符 11"/>
          <p:cNvCxnSpPr/>
          <p:nvPr>
            <p:custDataLst>
              <p:tags r:id="rId6"/>
            </p:custDataLst>
          </p:nvPr>
        </p:nvCxnSpPr>
        <p:spPr>
          <a:xfrm flipV="1">
            <a:off x="6903085" y="5249545"/>
            <a:ext cx="1656080" cy="101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8633" name="文本框 13"/>
          <p:cNvSpPr txBox="1"/>
          <p:nvPr/>
        </p:nvSpPr>
        <p:spPr>
          <a:xfrm>
            <a:off x="5066030" y="5939790"/>
            <a:ext cx="1838325" cy="5740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1400"/>
              <a:t>ISR</a:t>
            </a:r>
            <a:r>
              <a:rPr lang="zh-CN" altLang="en-US" sz="1400"/>
              <a:t>、新动脉粥样硬化等并发症</a:t>
            </a:r>
            <a:endParaRPr lang="zh-CN" altLang="en-US" sz="1400"/>
          </a:p>
        </p:txBody>
      </p:sp>
      <p:sp>
        <p:nvSpPr>
          <p:cNvPr id="1048634" name="文本框 16"/>
          <p:cNvSpPr txBox="1"/>
          <p:nvPr/>
        </p:nvSpPr>
        <p:spPr>
          <a:xfrm>
            <a:off x="8777605" y="6070600"/>
            <a:ext cx="4064000" cy="3327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1400" dirty="0">
                <a:solidFill>
                  <a:srgbClr val="000000"/>
                </a:solidFill>
                <a:sym typeface="+mn-ea"/>
              </a:rPr>
              <a:t>ScT等并发症</a:t>
            </a:r>
            <a:r>
              <a:rPr lang="zh-CN" altLang="en-US" sz="1400" dirty="0">
                <a:solidFill>
                  <a:srgbClr val="000000"/>
                </a:solidFill>
                <a:sym typeface="+mn-ea"/>
              </a:rPr>
              <a:t>较多</a:t>
            </a:r>
            <a:endParaRPr lang="zh-CN" altLang="en-US" sz="1400"/>
          </a:p>
        </p:txBody>
      </p:sp>
      <p:sp>
        <p:nvSpPr>
          <p:cNvPr id="1048635" name="双括号 18"/>
          <p:cNvSpPr/>
          <p:nvPr>
            <p:custDataLst>
              <p:tags r:id="rId7"/>
            </p:custDataLst>
          </p:nvPr>
        </p:nvSpPr>
        <p:spPr>
          <a:xfrm>
            <a:off x="5013325" y="6065520"/>
            <a:ext cx="1889760" cy="3048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48636" name="双括号 19"/>
          <p:cNvSpPr/>
          <p:nvPr>
            <p:custDataLst>
              <p:tags r:id="rId8"/>
            </p:custDataLst>
          </p:nvPr>
        </p:nvSpPr>
        <p:spPr>
          <a:xfrm>
            <a:off x="8613775" y="6065520"/>
            <a:ext cx="1889760" cy="3048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050" name="文本框 4"/>
          <p:cNvSpPr txBox="1"/>
          <p:nvPr userDrawn="1">
            <p:custDataLst>
              <p:tags r:id="rId9"/>
            </p:custDataLst>
          </p:nvPr>
        </p:nvSpPr>
        <p:spPr>
          <a:xfrm rot="-1020000">
            <a:off x="2608263" y="3175000"/>
            <a:ext cx="6656387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vl="0"/>
            <a:r>
              <a:rPr lang="zh-CN" altLang="en-US" sz="4800" b="1">
                <a:solidFill>
                  <a:srgbClr val="D9D9D9"/>
                </a:solidFill>
                <a:latin typeface="等线 Light" panose="02010600030101010101" charset="-122"/>
                <a:ea typeface="等线 Light" panose="02010600030101010101" charset="-122"/>
              </a:rPr>
              <a:t>贵黔国际总医院心内科</a:t>
            </a:r>
            <a:endParaRPr lang="zh-CN" altLang="en-US" sz="4800" b="1">
              <a:solidFill>
                <a:srgbClr val="D9D9D9"/>
              </a:solidFill>
              <a:latin typeface="等线 Light" panose="02010600030101010101" charset="-122"/>
              <a:ea typeface="等线 Light" panose="02010600030101010101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1" name=""/>
        <p:cNvGrpSpPr/>
        <p:nvPr/>
      </p:nvGrpSpPr>
      <p:grpSpPr/>
      <p:sp>
        <p:nvSpPr>
          <p:cNvPr id="1048639" name="灯片编号占位符 1"/>
          <p:cNvSpPr/>
          <p:nvPr>
            <p:ph type="sldNum" sz="quarter" idx="12"/>
          </p:nvPr>
        </p:nvSpPr>
        <p:spPr/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000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</a:fld>
            <a:endParaRPr lang="zh-CN" altLang="en-US" sz="1000" dirty="0">
              <a:solidFill>
                <a:srgbClr val="898989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48640" name="矩形 9"/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gradFill rotWithShape="1">
            <a:gsLst>
              <a:gs pos="0">
                <a:srgbClr val="006A34">
                  <a:alpha val="100000"/>
                </a:srgbClr>
              </a:gs>
              <a:gs pos="7999">
                <a:srgbClr val="006A34">
                  <a:alpha val="100000"/>
                </a:srgbClr>
              </a:gs>
              <a:gs pos="42999">
                <a:srgbClr val="074825">
                  <a:alpha val="100000"/>
                </a:srgbClr>
              </a:gs>
              <a:gs pos="73999">
                <a:srgbClr val="00491B">
                  <a:alpha val="100000"/>
                </a:srgbClr>
              </a:gs>
              <a:gs pos="98999">
                <a:srgbClr val="1B4222">
                  <a:alpha val="100000"/>
                </a:srgbClr>
              </a:gs>
              <a:gs pos="100000">
                <a:srgbClr val="1B4222">
                  <a:alpha val="100000"/>
                </a:srgbClr>
              </a:gs>
            </a:gsLst>
            <a:lin ang="0" scaled="1"/>
          </a:gradFill>
          <a:ln w="12700">
            <a:noFill/>
          </a:ln>
        </p:spPr>
        <p:txBody>
          <a:bodyPr lIns="87777" tIns="43889" rIns="87777" bIns="43889" anchor="ctr" anchorCtr="0"/>
          <a:p>
            <a:endParaRPr lang="zh-CN" altLang="zh-CN" sz="30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62" name="B-1 办公系统加贴图-48 2.jpg" descr="B-1 办公系统加贴图-48 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6987"/>
            <a:ext cx="12192000" cy="725487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048641" name="等腰三角形 5"/>
          <p:cNvSpPr/>
          <p:nvPr/>
        </p:nvSpPr>
        <p:spPr>
          <a:xfrm rot="5400000" flipH="1">
            <a:off x="-77787" y="434975"/>
            <a:ext cx="633412" cy="477838"/>
          </a:xfrm>
          <a:prstGeom prst="triangle">
            <a:avLst>
              <a:gd name="adj" fmla="val 50000"/>
            </a:avLst>
          </a:prstGeom>
          <a:solidFill>
            <a:srgbClr val="FFFFFF">
              <a:alpha val="68999"/>
            </a:srgbClr>
          </a:solidFill>
          <a:ln w="12700">
            <a:noFill/>
          </a:ln>
        </p:spPr>
        <p:txBody>
          <a:bodyPr wrap="square" lIns="117037" tIns="58518" rIns="117037" bIns="58518" anchor="ctr" anchorCtr="0"/>
          <a:p>
            <a:pPr algn="ctr"/>
            <a:endParaRPr lang="zh-CN" altLang="zh-CN" sz="30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63" name="图片 3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8" y="71438"/>
            <a:ext cx="2236787" cy="46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42" name="文本框 2"/>
          <p:cNvSpPr/>
          <p:nvPr/>
        </p:nvSpPr>
        <p:spPr>
          <a:xfrm>
            <a:off x="762000" y="990600"/>
            <a:ext cx="10668000" cy="701039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6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研究背景</a:t>
            </a:r>
            <a:endParaRPr lang="zh-CN" altLang="en-US" sz="36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1048643" name="文本框 6"/>
          <p:cNvSpPr/>
          <p:nvPr/>
        </p:nvSpPr>
        <p:spPr>
          <a:xfrm>
            <a:off x="254000" y="1736725"/>
            <a:ext cx="10995025" cy="178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just">
              <a:lnSpc>
                <a:spcPct val="130000"/>
              </a:lnSpc>
              <a:buClrTx/>
            </a:pP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       	 </a:t>
            </a: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48644" name="文本框 1"/>
          <p:cNvSpPr/>
          <p:nvPr/>
        </p:nvSpPr>
        <p:spPr>
          <a:xfrm>
            <a:off x="6046788" y="1211263"/>
            <a:ext cx="182880" cy="39624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zh-CN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48645" name="文本框 6"/>
          <p:cNvSpPr/>
          <p:nvPr>
            <p:custDataLst>
              <p:tags r:id="rId3"/>
            </p:custDataLst>
          </p:nvPr>
        </p:nvSpPr>
        <p:spPr>
          <a:xfrm>
            <a:off x="478155" y="2092960"/>
            <a:ext cx="10995025" cy="178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just">
              <a:lnSpc>
                <a:spcPct val="130000"/>
              </a:lnSpc>
              <a:buClrTx/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        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镁基西罗莫司洗脱BRS（Mg-BRS）是一种有前景的新支架技术，用于治疗急性和慢性冠状动脉疾病（CAD）。其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较强的支撑强度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和</a:t>
            </a:r>
            <a:r>
              <a:rPr lang="zh-CN" altLang="en-US" sz="2400" b="1" dirty="0">
                <a:solidFill>
                  <a:srgbClr val="000000"/>
                </a:solidFill>
                <a:latin typeface="Arial" panose="020B0604020202020204" pitchFamily="34" charset="0"/>
              </a:rPr>
              <a:t>较低的缩短趋势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是有助于改善长期预后的重要属性。然而，其植入也需要更精细的方法，包括适当的预扩张、适当的尺寸选择和扩张后处理。</a:t>
            </a: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>
              <a:lnSpc>
                <a:spcPct val="130000"/>
              </a:lnSpc>
              <a:buClrTx/>
            </a:pP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457200" algn="just">
              <a:lnSpc>
                <a:spcPct val="130000"/>
              </a:lnSpc>
              <a:buClrTx/>
            </a:pPr>
            <a:r>
              <a:rPr lang="en-US" altLang="zh-CN" sz="2400" dirty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总体而言，在包括急性冠脉综合征（ACS）和更复杂病变的患者中，</a:t>
            </a:r>
            <a:r>
              <a:rPr lang="zh-CN" altLang="en-US" sz="2400" dirty="0">
                <a:solidFill>
                  <a:srgbClr val="000000"/>
                </a:solidFill>
                <a:sym typeface="+mn-ea"/>
              </a:rPr>
              <a:t>Mg-BRS</a:t>
            </a:r>
            <a:r>
              <a:rPr lang="zh-CN" altLang="en-US" sz="2400" dirty="0">
                <a:solidFill>
                  <a:srgbClr val="000000"/>
                </a:solidFill>
                <a:latin typeface="Arial" panose="020B0604020202020204" pitchFamily="34" charset="0"/>
              </a:rPr>
              <a:t>使用的长期结局数据（&gt;2年）仍然很少。该研究分析了Mg-BRS数据库中患者的长期结局。</a:t>
            </a: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50" name="文本框 4"/>
          <p:cNvSpPr txBox="1"/>
          <p:nvPr userDrawn="1">
            <p:custDataLst>
              <p:tags r:id="rId4"/>
            </p:custDataLst>
          </p:nvPr>
        </p:nvSpPr>
        <p:spPr>
          <a:xfrm rot="-1020000">
            <a:off x="2608263" y="3175000"/>
            <a:ext cx="6656387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vl="0"/>
            <a:r>
              <a:rPr lang="zh-CN" altLang="en-US" sz="4800" b="1">
                <a:solidFill>
                  <a:srgbClr val="D9D9D9"/>
                </a:solidFill>
                <a:latin typeface="等线 Light" panose="02010600030101010101" charset="-122"/>
                <a:ea typeface="等线 Light" panose="02010600030101010101" charset="-122"/>
              </a:rPr>
              <a:t>贵黔国际总医院心内科</a:t>
            </a:r>
            <a:endParaRPr lang="zh-CN" altLang="en-US" sz="4800" b="1">
              <a:solidFill>
                <a:srgbClr val="D9D9D9"/>
              </a:solidFill>
              <a:latin typeface="等线 Light" panose="02010600030101010101" charset="-122"/>
              <a:ea typeface="等线 Light" panose="02010600030101010101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4" name=""/>
        <p:cNvGrpSpPr/>
        <p:nvPr/>
      </p:nvGrpSpPr>
      <p:grpSpPr/>
      <p:sp>
        <p:nvSpPr>
          <p:cNvPr id="1048648" name="灯片编号占位符 1"/>
          <p:cNvSpPr/>
          <p:nvPr>
            <p:ph type="sldNum" sz="quarter" idx="12"/>
          </p:nvPr>
        </p:nvSpPr>
        <p:spPr/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000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</a:fld>
            <a:endParaRPr lang="zh-CN" altLang="en-US" sz="1000" dirty="0">
              <a:solidFill>
                <a:srgbClr val="898989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48649" name="矩形 9"/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gradFill rotWithShape="1">
            <a:gsLst>
              <a:gs pos="0">
                <a:srgbClr val="006A34">
                  <a:alpha val="100000"/>
                </a:srgbClr>
              </a:gs>
              <a:gs pos="7999">
                <a:srgbClr val="006A34">
                  <a:alpha val="100000"/>
                </a:srgbClr>
              </a:gs>
              <a:gs pos="42999">
                <a:srgbClr val="074825">
                  <a:alpha val="100000"/>
                </a:srgbClr>
              </a:gs>
              <a:gs pos="73999">
                <a:srgbClr val="00491B">
                  <a:alpha val="100000"/>
                </a:srgbClr>
              </a:gs>
              <a:gs pos="98999">
                <a:srgbClr val="1B4222">
                  <a:alpha val="100000"/>
                </a:srgbClr>
              </a:gs>
              <a:gs pos="100000">
                <a:srgbClr val="1B4222">
                  <a:alpha val="100000"/>
                </a:srgbClr>
              </a:gs>
            </a:gsLst>
            <a:lin ang="0" scaled="1"/>
          </a:gradFill>
          <a:ln w="12700">
            <a:noFill/>
          </a:ln>
        </p:spPr>
        <p:txBody>
          <a:bodyPr lIns="87777" tIns="43889" rIns="87777" bIns="43889" anchor="ctr" anchorCtr="0"/>
          <a:p>
            <a:endParaRPr lang="zh-CN" altLang="zh-CN" sz="30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64" name="B-1 办公系统加贴图-48 2.jpg" descr="B-1 办公系统加贴图-48 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6987"/>
            <a:ext cx="12192000" cy="725487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048650" name="等腰三角形 5"/>
          <p:cNvSpPr/>
          <p:nvPr/>
        </p:nvSpPr>
        <p:spPr>
          <a:xfrm rot="5400000" flipH="1">
            <a:off x="-77787" y="434975"/>
            <a:ext cx="633412" cy="477838"/>
          </a:xfrm>
          <a:prstGeom prst="triangle">
            <a:avLst>
              <a:gd name="adj" fmla="val 50000"/>
            </a:avLst>
          </a:prstGeom>
          <a:solidFill>
            <a:srgbClr val="FFFFFF">
              <a:alpha val="68999"/>
            </a:srgbClr>
          </a:solidFill>
          <a:ln w="12700">
            <a:noFill/>
          </a:ln>
        </p:spPr>
        <p:txBody>
          <a:bodyPr wrap="square" lIns="117037" tIns="58518" rIns="117037" bIns="58518" anchor="ctr" anchorCtr="0"/>
          <a:p>
            <a:pPr algn="ctr"/>
            <a:endParaRPr lang="zh-CN" altLang="zh-CN" sz="30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65" name="图片 3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8" y="71438"/>
            <a:ext cx="2236787" cy="46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51" name="文本框 2"/>
          <p:cNvSpPr/>
          <p:nvPr/>
        </p:nvSpPr>
        <p:spPr>
          <a:xfrm>
            <a:off x="762000" y="990600"/>
            <a:ext cx="10668000" cy="701039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6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支架特点</a:t>
            </a:r>
            <a:endParaRPr lang="zh-CN" altLang="en-US" sz="36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1048652" name="文本框 6"/>
          <p:cNvSpPr/>
          <p:nvPr/>
        </p:nvSpPr>
        <p:spPr>
          <a:xfrm>
            <a:off x="254000" y="1736725"/>
            <a:ext cx="10995025" cy="178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just">
              <a:lnSpc>
                <a:spcPct val="130000"/>
              </a:lnSpc>
              <a:buClrTx/>
            </a:pP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       	 </a:t>
            </a: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48653" name="文本框 1"/>
          <p:cNvSpPr/>
          <p:nvPr/>
        </p:nvSpPr>
        <p:spPr>
          <a:xfrm>
            <a:off x="6046788" y="1211263"/>
            <a:ext cx="182880" cy="396240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p>
            <a:endParaRPr lang="zh-CN" altLang="zh-CN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48654" name="文本框 6"/>
          <p:cNvSpPr/>
          <p:nvPr>
            <p:custDataLst>
              <p:tags r:id="rId3"/>
            </p:custDataLst>
          </p:nvPr>
        </p:nvSpPr>
        <p:spPr>
          <a:xfrm>
            <a:off x="381000" y="2092960"/>
            <a:ext cx="10995025" cy="17875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/>
          <a:p>
            <a:pPr algn="just">
              <a:lnSpc>
                <a:spcPct val="130000"/>
              </a:lnSpc>
              <a:buClrTx/>
            </a:pPr>
            <a:r>
              <a:rPr lang="en-US" altLang="zh-CN" dirty="0">
                <a:solidFill>
                  <a:srgbClr val="000000"/>
                </a:solidFill>
                <a:latin typeface="Arial" panose="020B0604020202020204" pitchFamily="34" charset="0"/>
              </a:rPr>
              <a:t>         </a:t>
            </a:r>
            <a:r>
              <a:rPr lang="zh-CN" altLang="en-US" sz="2400">
                <a:sym typeface="+mn-ea"/>
              </a:rPr>
              <a:t>Mg-BRS由完全可生物</a:t>
            </a:r>
            <a:r>
              <a:rPr lang="zh-CN" altLang="en-US" sz="2400">
                <a:sym typeface="+mn-ea"/>
              </a:rPr>
              <a:t>降解</a:t>
            </a:r>
            <a:r>
              <a:rPr lang="zh-CN" altLang="en-US" sz="2400">
                <a:sym typeface="+mn-ea"/>
              </a:rPr>
              <a:t>的镁合金组成，预计</a:t>
            </a:r>
            <a:r>
              <a:rPr lang="en-US" altLang="zh-CN" sz="2400">
                <a:sym typeface="+mn-ea"/>
              </a:rPr>
              <a:t>12</a:t>
            </a:r>
            <a:r>
              <a:rPr lang="zh-CN" altLang="en-US" sz="2400">
                <a:sym typeface="+mn-ea"/>
              </a:rPr>
              <a:t>个月后可吸收</a:t>
            </a:r>
            <a:r>
              <a:rPr lang="en-US" altLang="zh-CN" sz="2400">
                <a:sym typeface="+mn-ea"/>
              </a:rPr>
              <a:t>95</a:t>
            </a:r>
            <a:r>
              <a:rPr lang="zh-CN" altLang="en-US" sz="2400">
                <a:sym typeface="+mn-ea"/>
              </a:rPr>
              <a:t>%。支柱厚 150 μm，宽度为 150 μm，并经过激光抛光。它们的表面完全涂有生物可降解的聚乳酸，可释放西罗莫司。支架目前的直径为 3.0 和 3.5 毫米，长度为 15、20 和 25 毫米。</a:t>
            </a:r>
            <a:endParaRPr lang="zh-CN" altLang="en-US" sz="24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97166" name="图片 1" descr="02-MG05_Why-EdgesImage@2x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245" y="4719320"/>
            <a:ext cx="2682240" cy="1308100"/>
          </a:xfrm>
          <a:prstGeom prst="rect">
            <a:avLst/>
          </a:prstGeom>
        </p:spPr>
      </p:pic>
      <p:pic>
        <p:nvPicPr>
          <p:cNvPr id="2097167" name="图片 99"/>
          <p:cNvPicPr/>
          <p:nvPr/>
        </p:nvPicPr>
        <p:blipFill>
          <a:blip r:embed="rId5"/>
          <a:stretch>
            <a:fillRect/>
          </a:stretch>
        </p:blipFill>
        <p:spPr>
          <a:xfrm>
            <a:off x="6786245" y="4719320"/>
            <a:ext cx="2682240" cy="13074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0" name="文本框 4"/>
          <p:cNvSpPr txBox="1"/>
          <p:nvPr userDrawn="1">
            <p:custDataLst>
              <p:tags r:id="rId6"/>
            </p:custDataLst>
          </p:nvPr>
        </p:nvSpPr>
        <p:spPr>
          <a:xfrm rot="-1020000">
            <a:off x="2608263" y="3175000"/>
            <a:ext cx="6656387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vl="0"/>
            <a:r>
              <a:rPr lang="zh-CN" altLang="en-US" sz="4800" b="1">
                <a:solidFill>
                  <a:srgbClr val="D9D9D9"/>
                </a:solidFill>
                <a:latin typeface="等线 Light" panose="02010600030101010101" charset="-122"/>
                <a:ea typeface="等线 Light" panose="02010600030101010101" charset="-122"/>
              </a:rPr>
              <a:t>贵黔国际总医院心内科</a:t>
            </a:r>
            <a:endParaRPr lang="zh-CN" altLang="en-US" sz="4800" b="1">
              <a:solidFill>
                <a:srgbClr val="D9D9D9"/>
              </a:solidFill>
              <a:latin typeface="等线 Light" panose="02010600030101010101" charset="-122"/>
              <a:ea typeface="等线 Light" panose="02010600030101010101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7" name=""/>
        <p:cNvGrpSpPr/>
        <p:nvPr/>
      </p:nvGrpSpPr>
      <p:grpSpPr/>
      <p:sp>
        <p:nvSpPr>
          <p:cNvPr id="1048657" name="灯片编号占位符 1"/>
          <p:cNvSpPr/>
          <p:nvPr>
            <p:ph type="sldNum" sz="quarter" idx="12"/>
          </p:nvPr>
        </p:nvSpPr>
        <p:spPr/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000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</a:fld>
            <a:endParaRPr lang="zh-CN" altLang="en-US" sz="1000" dirty="0">
              <a:solidFill>
                <a:srgbClr val="898989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48658" name="矩形 9"/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gradFill rotWithShape="1">
            <a:gsLst>
              <a:gs pos="0">
                <a:srgbClr val="006A34">
                  <a:alpha val="100000"/>
                </a:srgbClr>
              </a:gs>
              <a:gs pos="7999">
                <a:srgbClr val="006A34">
                  <a:alpha val="100000"/>
                </a:srgbClr>
              </a:gs>
              <a:gs pos="42999">
                <a:srgbClr val="074825">
                  <a:alpha val="100000"/>
                </a:srgbClr>
              </a:gs>
              <a:gs pos="73999">
                <a:srgbClr val="00491B">
                  <a:alpha val="100000"/>
                </a:srgbClr>
              </a:gs>
              <a:gs pos="98999">
                <a:srgbClr val="1B4222">
                  <a:alpha val="100000"/>
                </a:srgbClr>
              </a:gs>
              <a:gs pos="100000">
                <a:srgbClr val="1B4222">
                  <a:alpha val="100000"/>
                </a:srgbClr>
              </a:gs>
            </a:gsLst>
            <a:lin ang="0" scaled="1"/>
          </a:gradFill>
          <a:ln w="12700">
            <a:noFill/>
          </a:ln>
        </p:spPr>
        <p:txBody>
          <a:bodyPr lIns="87777" tIns="43889" rIns="87777" bIns="43889" anchor="ctr" anchorCtr="0"/>
          <a:p>
            <a:endParaRPr lang="zh-CN" altLang="zh-CN" sz="30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68" name="B-1 办公系统加贴图-48 2.jpg" descr="B-1 办公系统加贴图-48 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6987"/>
            <a:ext cx="12192000" cy="725487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048659" name="等腰三角形 5"/>
          <p:cNvSpPr/>
          <p:nvPr/>
        </p:nvSpPr>
        <p:spPr>
          <a:xfrm rot="5400000" flipH="1">
            <a:off x="-77787" y="434975"/>
            <a:ext cx="633412" cy="477838"/>
          </a:xfrm>
          <a:prstGeom prst="triangle">
            <a:avLst>
              <a:gd name="adj" fmla="val 50000"/>
            </a:avLst>
          </a:prstGeom>
          <a:solidFill>
            <a:srgbClr val="FFFFFF">
              <a:alpha val="68999"/>
            </a:srgbClr>
          </a:solidFill>
          <a:ln w="12700">
            <a:noFill/>
          </a:ln>
        </p:spPr>
        <p:txBody>
          <a:bodyPr wrap="square" lIns="117037" tIns="58518" rIns="117037" bIns="58518" anchor="ctr" anchorCtr="0"/>
          <a:p>
            <a:pPr algn="ctr"/>
            <a:endParaRPr lang="zh-CN" altLang="zh-CN" sz="30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8660" name="造福社会.贡献国家.东方梅奥.行业标杆"/>
          <p:cNvSpPr/>
          <p:nvPr/>
        </p:nvSpPr>
        <p:spPr>
          <a:xfrm>
            <a:off x="8261350" y="6375400"/>
            <a:ext cx="4073525" cy="249238"/>
          </a:xfrm>
          <a:prstGeom prst="rect">
            <a:avLst/>
          </a:prstGeom>
          <a:noFill/>
          <a:ln w="12700">
            <a:noFill/>
          </a:ln>
        </p:spPr>
        <p:txBody>
          <a:bodyPr wrap="square" lIns="34287" tIns="34287" rIns="34287" bIns="34287" anchor="ctr" anchorCtr="0">
            <a:spAutoFit/>
          </a:bodyPr>
          <a:p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造福社会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贡献国家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东方梅奥</a:t>
            </a:r>
            <a:r>
              <a:rPr lang="en-US" altLang="zh-CN" sz="1100" baseline="240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  <a:r>
              <a:rPr lang="zh-CN" altLang="en-US" sz="1100">
                <a:solidFill>
                  <a:srgbClr val="006A34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行业标杆</a:t>
            </a:r>
            <a:endParaRPr lang="zh-CN" altLang="en-US" sz="1100">
              <a:solidFill>
                <a:srgbClr val="006A34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69" name="图片 3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8" y="71438"/>
            <a:ext cx="2236787" cy="46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61" name="文本框 1"/>
          <p:cNvSpPr/>
          <p:nvPr/>
        </p:nvSpPr>
        <p:spPr>
          <a:xfrm>
            <a:off x="762000" y="990600"/>
            <a:ext cx="10668000" cy="701039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/>
            <a:r>
              <a:rPr lang="zh-CN" altLang="en-US" sz="36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微软雅黑" panose="020B0503020204020204" pitchFamily="2" charset="-122"/>
              </a:rPr>
              <a:t>研究方法及研究对象</a:t>
            </a:r>
            <a:endParaRPr lang="zh-CN" altLang="en-US" sz="36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sp>
        <p:nvSpPr>
          <p:cNvPr id="1048662" name="TextBox 6"/>
          <p:cNvSpPr/>
          <p:nvPr/>
        </p:nvSpPr>
        <p:spPr>
          <a:xfrm>
            <a:off x="687705" y="1903095"/>
            <a:ext cx="10890250" cy="410337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2" charset="-122"/>
              </a:rPr>
              <a:t>       1.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2" charset="-122"/>
              </a:rPr>
              <a:t>连续招募了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2" charset="-122"/>
              </a:rPr>
              <a:t>2016-2017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2" charset="-122"/>
              </a:rPr>
              <a:t>年接受PCI治疗的患者，将手术信息录入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2" charset="-122"/>
              </a:rPr>
              <a:t>手术数据库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2" charset="-122"/>
              </a:rPr>
              <a:t>中。此数据库旨在评估</a:t>
            </a:r>
            <a:r>
              <a:rPr lang="zh-CN" altLang="en-US" sz="2000" dirty="0">
                <a:solidFill>
                  <a:srgbClr val="000000"/>
                </a:solidFill>
                <a:sym typeface="+mn-ea"/>
              </a:rPr>
              <a:t>Mg-BRS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2" charset="-122"/>
              </a:rPr>
              <a:t>在实际环境中的安全性和性能。患者也被纳入</a:t>
            </a:r>
            <a:r>
              <a:rPr lang="zh-CN" altLang="en-US" sz="2000" b="1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2" charset="-122"/>
              </a:rPr>
              <a:t>患者数据库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2" charset="-122"/>
              </a:rPr>
              <a:t>中，该数据库处旨在评估需要PCI治疗CAD患者的基本特征和临床结局。</a:t>
            </a:r>
            <a:endParaRPr lang="zh-CN" altLang="en-US" sz="20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pitchFamily="2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sz="20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pitchFamily="2" charset="-122"/>
            </a:endParaRPr>
          </a:p>
          <a:p>
            <a:pPr indent="457200">
              <a:lnSpc>
                <a:spcPct val="13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2" charset="-122"/>
              </a:rPr>
              <a:t>2.植入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2" charset="-122"/>
              </a:rPr>
              <a:t>支架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2" charset="-122"/>
              </a:rPr>
              <a:t>后，所有患者接受双重抗血小板治疗（DAPT），即阿司匹林加氯吡格雷，至少12个月。对于需要抗凝治疗的患者，推荐直接口服抗凝剂联合阿司匹林7-28天，氯吡格雷联合治疗12个月。</a:t>
            </a:r>
            <a:endParaRPr lang="en-US" altLang="zh-CN" sz="20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pitchFamily="2" charset="-122"/>
            </a:endParaRPr>
          </a:p>
          <a:p>
            <a:pPr indent="457200">
              <a:lnSpc>
                <a:spcPct val="130000"/>
              </a:lnSpc>
            </a:pPr>
            <a:endParaRPr lang="en-US" altLang="zh-CN" sz="20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pitchFamily="2" charset="-122"/>
            </a:endParaRPr>
          </a:p>
          <a:p>
            <a:pPr indent="457200">
              <a:lnSpc>
                <a:spcPct val="130000"/>
              </a:lnSpc>
            </a:pP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2" charset="-122"/>
              </a:rPr>
              <a:t>3.在支架植入后6个月、1年、2年和5年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2" charset="-122"/>
              </a:rPr>
              <a:t>，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2" charset="-122"/>
              </a:rPr>
              <a:t>通过电话、临床访问</a:t>
            </a:r>
            <a:r>
              <a:rPr lang="zh-CN" altLang="en-US" sz="2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2" charset="-122"/>
              </a:rPr>
              <a:t>问卷调查</a:t>
            </a:r>
            <a:r>
              <a:rPr lang="en-US" altLang="zh-CN" sz="2000" dirty="0">
                <a:solidFill>
                  <a:srgbClr val="000000"/>
                </a:solidFill>
                <a:latin typeface="Arial" panose="020B0604020202020204" pitchFamily="34" charset="0"/>
                <a:ea typeface="宋体" panose="02010600030101010101" pitchFamily="2" charset="-122"/>
                <a:sym typeface="微软雅黑" panose="020B0503020204020204" pitchFamily="2" charset="-122"/>
              </a:rPr>
              <a:t>进行随访。</a:t>
            </a:r>
            <a:endParaRPr lang="en-US" altLang="zh-CN" sz="2000" dirty="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  <a:sym typeface="微软雅黑" panose="020B0503020204020204" pitchFamily="2" charset="-122"/>
            </a:endParaRPr>
          </a:p>
        </p:txBody>
      </p:sp>
      <p:sp>
        <p:nvSpPr>
          <p:cNvPr id="2050" name="文本框 4"/>
          <p:cNvSpPr txBox="1"/>
          <p:nvPr userDrawn="1">
            <p:custDataLst>
              <p:tags r:id="rId3"/>
            </p:custDataLst>
          </p:nvPr>
        </p:nvSpPr>
        <p:spPr>
          <a:xfrm rot="-1020000">
            <a:off x="2608263" y="3175000"/>
            <a:ext cx="6656387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vl="0"/>
            <a:r>
              <a:rPr lang="zh-CN" altLang="en-US" sz="4800" b="1">
                <a:solidFill>
                  <a:srgbClr val="D9D9D9"/>
                </a:solidFill>
                <a:latin typeface="等线 Light" panose="02010600030101010101" charset="-122"/>
                <a:ea typeface="等线 Light" panose="02010600030101010101" charset="-122"/>
              </a:rPr>
              <a:t>贵黔国际总医院心内科</a:t>
            </a:r>
            <a:endParaRPr lang="zh-CN" altLang="en-US" sz="4800" b="1">
              <a:solidFill>
                <a:srgbClr val="D9D9D9"/>
              </a:solidFill>
              <a:latin typeface="等线 Light" panose="02010600030101010101" charset="-122"/>
              <a:ea typeface="等线 Light" panose="02010600030101010101" charset="-122"/>
            </a:endParaRPr>
          </a:p>
        </p:txBody>
      </p:sp>
    </p:spTree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70" name=""/>
        <p:cNvGrpSpPr/>
        <p:nvPr/>
      </p:nvGrpSpPr>
      <p:grpSpPr/>
      <p:sp>
        <p:nvSpPr>
          <p:cNvPr id="1048665" name="灯片编号占位符 1"/>
          <p:cNvSpPr/>
          <p:nvPr>
            <p:ph type="sldNum" sz="quarter" idx="12"/>
          </p:nvPr>
        </p:nvSpPr>
        <p:spPr/>
        <p:txBody>
          <a:bodyPr anchor="ctr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r"/>
            <a:fld id="{9A0DB2DC-4C9A-4742-B13C-FB6460FD3503}" type="slidenum">
              <a:rPr lang="zh-CN" altLang="en-US" sz="1000" dirty="0">
                <a:solidFill>
                  <a:srgbClr val="898989"/>
                </a:solidFill>
                <a:latin typeface="Arial" panose="020B0604020202020204" pitchFamily="34" charset="0"/>
                <a:ea typeface="微软雅黑" panose="020B0503020204020204" pitchFamily="2" charset="-122"/>
                <a:sym typeface="Arial" panose="020B0604020202020204" pitchFamily="34" charset="0"/>
              </a:rPr>
            </a:fld>
            <a:endParaRPr lang="zh-CN" altLang="en-US" sz="1000" dirty="0">
              <a:solidFill>
                <a:srgbClr val="898989"/>
              </a:solidFill>
              <a:latin typeface="Arial" panose="020B0604020202020204" pitchFamily="34" charset="0"/>
              <a:ea typeface="微软雅黑" panose="020B0503020204020204" pitchFamily="2" charset="-122"/>
              <a:sym typeface="Arial" panose="020B0604020202020204" pitchFamily="34" charset="0"/>
            </a:endParaRPr>
          </a:p>
        </p:txBody>
      </p:sp>
      <p:sp>
        <p:nvSpPr>
          <p:cNvPr id="1048666" name="矩形 9"/>
          <p:cNvSpPr/>
          <p:nvPr/>
        </p:nvSpPr>
        <p:spPr>
          <a:xfrm>
            <a:off x="0" y="6705600"/>
            <a:ext cx="12192000" cy="152400"/>
          </a:xfrm>
          <a:prstGeom prst="rect">
            <a:avLst/>
          </a:prstGeom>
          <a:gradFill rotWithShape="1">
            <a:gsLst>
              <a:gs pos="0">
                <a:srgbClr val="006A34">
                  <a:alpha val="100000"/>
                </a:srgbClr>
              </a:gs>
              <a:gs pos="7999">
                <a:srgbClr val="006A34">
                  <a:alpha val="100000"/>
                </a:srgbClr>
              </a:gs>
              <a:gs pos="42999">
                <a:srgbClr val="074825">
                  <a:alpha val="100000"/>
                </a:srgbClr>
              </a:gs>
              <a:gs pos="73999">
                <a:srgbClr val="00491B">
                  <a:alpha val="100000"/>
                </a:srgbClr>
              </a:gs>
              <a:gs pos="98999">
                <a:srgbClr val="1B4222">
                  <a:alpha val="100000"/>
                </a:srgbClr>
              </a:gs>
              <a:gs pos="100000">
                <a:srgbClr val="1B4222">
                  <a:alpha val="100000"/>
                </a:srgbClr>
              </a:gs>
            </a:gsLst>
            <a:lin ang="0" scaled="1"/>
          </a:gradFill>
          <a:ln w="12700">
            <a:noFill/>
          </a:ln>
        </p:spPr>
        <p:txBody>
          <a:bodyPr lIns="87777" tIns="43889" rIns="87777" bIns="43889" anchor="ctr" anchorCtr="0"/>
          <a:p>
            <a:endParaRPr lang="zh-CN" altLang="zh-CN" sz="30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70" name="B-1 办公系统加贴图-48 2.jpg" descr="B-1 办公系统加贴图-48 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26987"/>
            <a:ext cx="12192000" cy="725487"/>
          </a:xfrm>
          <a:prstGeom prst="rect">
            <a:avLst/>
          </a:prstGeom>
          <a:noFill/>
          <a:ln w="12700">
            <a:noFill/>
          </a:ln>
        </p:spPr>
      </p:pic>
      <p:sp>
        <p:nvSpPr>
          <p:cNvPr id="1048667" name="等腰三角形 5"/>
          <p:cNvSpPr/>
          <p:nvPr/>
        </p:nvSpPr>
        <p:spPr>
          <a:xfrm rot="5400000" flipH="1">
            <a:off x="-77787" y="434975"/>
            <a:ext cx="633412" cy="477838"/>
          </a:xfrm>
          <a:prstGeom prst="triangle">
            <a:avLst>
              <a:gd name="adj" fmla="val 50000"/>
            </a:avLst>
          </a:prstGeom>
          <a:solidFill>
            <a:srgbClr val="FFFFFF">
              <a:alpha val="68999"/>
            </a:srgbClr>
          </a:solidFill>
          <a:ln w="12700">
            <a:noFill/>
          </a:ln>
        </p:spPr>
        <p:txBody>
          <a:bodyPr wrap="square" lIns="117037" tIns="58518" rIns="117037" bIns="58518" anchor="ctr" anchorCtr="0"/>
          <a:p>
            <a:pPr algn="ctr"/>
            <a:endParaRPr lang="zh-CN" altLang="zh-CN" sz="3000">
              <a:solidFill>
                <a:srgbClr val="FFFF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97171" name="图片 3" descr="logo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8" y="71438"/>
            <a:ext cx="2236787" cy="4699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8668" name="文本框 1"/>
          <p:cNvSpPr/>
          <p:nvPr/>
        </p:nvSpPr>
        <p:spPr>
          <a:xfrm>
            <a:off x="762000" y="990600"/>
            <a:ext cx="10668000" cy="701039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algn="ctr">
              <a:buClrTx/>
              <a:buSzTx/>
            </a:pPr>
            <a:r>
              <a:rPr lang="zh-CN" altLang="en-US" sz="3600" dirty="0">
                <a:solidFill>
                  <a:srgbClr val="000000"/>
                </a:solidFill>
                <a:latin typeface="微软雅黑" panose="020B0503020204020204" pitchFamily="2" charset="-122"/>
                <a:ea typeface="微软雅黑" panose="020B0503020204020204" pitchFamily="2" charset="-122"/>
                <a:sym typeface="+mn-ea"/>
              </a:rPr>
              <a:t>纳入患者基线特征</a:t>
            </a:r>
            <a:endParaRPr lang="zh-CN" altLang="en-US" sz="3600" dirty="0">
              <a:solidFill>
                <a:srgbClr val="000000"/>
              </a:solidFill>
              <a:latin typeface="微软雅黑" panose="020B0503020204020204" pitchFamily="2" charset="-122"/>
              <a:ea typeface="微软雅黑" panose="020B0503020204020204" pitchFamily="2" charset="-122"/>
              <a:sym typeface="微软雅黑" panose="020B0503020204020204" pitchFamily="2" charset="-122"/>
            </a:endParaRPr>
          </a:p>
        </p:txBody>
      </p:sp>
      <p:graphicFrame>
        <p:nvGraphicFramePr>
          <p:cNvPr id="4194304" name="表格 4"/>
          <p:cNvGraphicFramePr/>
          <p:nvPr>
            <p:custDataLst>
              <p:tags r:id="rId3"/>
            </p:custDataLst>
          </p:nvPr>
        </p:nvGraphicFramePr>
        <p:xfrm>
          <a:off x="407670" y="1635760"/>
          <a:ext cx="11329670" cy="4619625"/>
        </p:xfrm>
        <a:graphic>
          <a:graphicData uri="http://schemas.openxmlformats.org/drawingml/2006/table">
            <a:tbl>
              <a:tblPr/>
              <a:tblGrid>
                <a:gridCol w="2888615"/>
                <a:gridCol w="1875790"/>
                <a:gridCol w="2588260"/>
                <a:gridCol w="2513330"/>
                <a:gridCol w="1463675"/>
              </a:tblGrid>
              <a:tr h="601980">
                <a:tc>
                  <a:txBody>
                    <a:bodyPr/>
                    <a:p>
                      <a:pPr algn="ctr">
                        <a:buNone/>
                      </a:pPr>
                      <a:endParaRPr lang="en-US" altLang="en-US" sz="18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总体（</a:t>
                      </a:r>
                      <a:r>
                        <a:rPr lang="en-US" sz="1800" b="1" i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n</a:t>
                      </a:r>
                      <a:r>
                        <a:rPr lang="en-US" sz="1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= 84）</a:t>
                      </a:r>
                      <a:endParaRPr lang="en-US" altLang="en-US" sz="18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无 DoCE（</a:t>
                      </a:r>
                      <a:r>
                        <a:rPr lang="en-US" sz="1800" b="1" i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n</a:t>
                      </a:r>
                      <a:r>
                        <a:rPr lang="en-US" sz="1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= 70）</a:t>
                      </a:r>
                      <a:endParaRPr lang="en-US" altLang="en-US" sz="18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DoCE（</a:t>
                      </a:r>
                      <a:r>
                        <a:rPr lang="en-US" sz="1800" b="1" i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n</a:t>
                      </a:r>
                      <a:r>
                        <a:rPr lang="en-US" sz="1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= 14）</a:t>
                      </a:r>
                      <a:endParaRPr lang="en-US" altLang="en-US" sz="18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P*</a:t>
                      </a:r>
                      <a:endParaRPr lang="en-US" altLang="en-US" sz="1800" b="1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136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年龄（</a:t>
                      </a:r>
                      <a:r>
                        <a:rPr lang="en-US" sz="1800" b="0">
                          <a:solidFill>
                            <a:srgbClr val="21212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mmol/L ± SD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）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62 ± 11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62 ± 11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63 ± 6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0.43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cap="flat">
                      <a:noFill/>
                      <a:headEnd type="none" w="med" len="med"/>
                      <a:tailEnd type="none" w="med" len="med"/>
                    </a:lnB>
                    <a:lnTlToBr>
                      <a:noFill/>
                      <a:headEnd type="none" w="med" len="med"/>
                      <a:tailEnd type="none" w="med" len="med"/>
                    </a:lnTlToBr>
                    <a:lnBlToTr>
                      <a:noFill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2165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男性，</a:t>
                      </a:r>
                      <a:r>
                        <a:rPr lang="en-US" sz="1800" b="0" i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n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(%)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63 (75)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50 (71)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13 (93)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0.09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19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病变类型，</a:t>
                      </a:r>
                      <a:r>
                        <a:rPr lang="en-US" sz="1800" b="0" i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n</a:t>
                      </a:r>
                      <a:r>
                        <a:rPr lang="en-US" sz="18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(%)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0.71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5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CCS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28 (34)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22 (31)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6 (43)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NON-STEMI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34 (40)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29 (41)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5 (36)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653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STEMI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22 (26)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19 (27)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3 (21)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54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心率（bpm ± SD）</a:t>
                      </a:r>
                      <a:endParaRPr lang="en-US" altLang="en-US" sz="1800" b="0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73 ± 16</a:t>
                      </a:r>
                      <a:endParaRPr lang="en-US" altLang="en-US" sz="1800" b="0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71 ± 16</a:t>
                      </a:r>
                      <a:endParaRPr lang="en-US" altLang="en-US" sz="1800" b="0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82 ± 17</a:t>
                      </a:r>
                      <a:endParaRPr lang="en-US" altLang="en-US" sz="1800" b="0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rgbClr val="FF0000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0.01</a:t>
                      </a:r>
                      <a:endParaRPr lang="en-US" altLang="en-US" sz="1800" b="0">
                        <a:solidFill>
                          <a:srgbClr val="FF0000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6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收缩压（</a:t>
                      </a:r>
                      <a:r>
                        <a:rPr lang="en-US" sz="18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mmHg ± SD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）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115 ± 21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115 ± 20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119 ± 22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0.27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36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舒张压（</a:t>
                      </a:r>
                      <a:r>
                        <a:rPr lang="en-US" sz="18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mmHg ± SD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）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72 ± 16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71 ± 16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76 ± 8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0.14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19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左心室射血分数，</a:t>
                      </a:r>
                      <a:r>
                        <a:rPr lang="en-US" sz="1800" b="0" i="1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n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(%)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57 ± 10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57 ± 10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57 ± 11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0.48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6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肌酐（</a:t>
                      </a:r>
                      <a:r>
                        <a:rPr lang="en-US" sz="1800" b="0">
                          <a:solidFill>
                            <a:srgbClr val="212121"/>
                          </a:solidFill>
                          <a:latin typeface="Cambria" panose="02040503050406030204" charset="0"/>
                          <a:cs typeface="Cambria" panose="02040503050406030204" charset="0"/>
                        </a:rPr>
                        <a:t>mmol/L ± SD</a:t>
                      </a: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）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83 ± 23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83 ± 25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79 ± 10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0.31</a:t>
                      </a:r>
                      <a:endParaRPr lang="en-US" altLang="en-US" sz="1800" b="0"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067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动脉高压 </a:t>
                      </a:r>
                      <a:r>
                        <a:rPr lang="en-US" sz="1800" b="0" i="1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n</a:t>
                      </a:r>
                      <a:r>
                        <a:rPr lang="en-US" sz="18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 (%)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49 (58)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40 (57)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9 (64)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sz="1800" b="0">
                          <a:solidFill>
                            <a:schemeClr val="tx1"/>
                          </a:solidFill>
                          <a:latin typeface="楷体" panose="02010609060101010101" charset="-122"/>
                          <a:ea typeface="楷体" panose="02010609060101010101" charset="-122"/>
                          <a:cs typeface="楷体" panose="02010609060101010101" charset="-122"/>
                        </a:rPr>
                        <a:t>0.62</a:t>
                      </a:r>
                      <a:endParaRPr lang="en-US" altLang="en-US" sz="1800" b="0">
                        <a:solidFill>
                          <a:schemeClr val="tx1"/>
                        </a:solidFill>
                        <a:latin typeface="楷体" panose="02010609060101010101" charset="-122"/>
                        <a:ea typeface="楷体" panose="02010609060101010101" charset="-122"/>
                        <a:cs typeface="楷体" panose="02010609060101010101" charset="-122"/>
                      </a:endParaRPr>
                    </a:p>
                  </a:txBody>
                  <a:tcPr marL="53339" marR="53339" marT="26669" marB="26669" vert="horz" anchor="t" anchorCtr="0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w="12700">
                      <a:solidFill>
                        <a:schemeClr val="tx1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50" name="文本框 4"/>
          <p:cNvSpPr txBox="1"/>
          <p:nvPr userDrawn="1">
            <p:custDataLst>
              <p:tags r:id="rId4"/>
            </p:custDataLst>
          </p:nvPr>
        </p:nvSpPr>
        <p:spPr>
          <a:xfrm rot="-1020000">
            <a:off x="2608263" y="3175000"/>
            <a:ext cx="6656387" cy="83026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 lvl="0"/>
            <a:r>
              <a:rPr lang="zh-CN" altLang="en-US" sz="4800" b="1">
                <a:solidFill>
                  <a:srgbClr val="D9D9D9"/>
                </a:solidFill>
                <a:latin typeface="等线 Light" panose="02010600030101010101" charset="-122"/>
                <a:ea typeface="等线 Light" panose="02010600030101010101" charset="-122"/>
              </a:rPr>
              <a:t>贵黔国际总医院心内科</a:t>
            </a:r>
            <a:endParaRPr lang="zh-CN" altLang="en-US" sz="4800" b="1">
              <a:solidFill>
                <a:srgbClr val="D9D9D9"/>
              </a:solidFill>
              <a:latin typeface="等线 Light" panose="02010600030101010101" charset="-122"/>
              <a:ea typeface="等线 Light" panose="02010600030101010101" charset="-122"/>
            </a:endParaRPr>
          </a:p>
        </p:txBody>
      </p:sp>
    </p:spTree>
  </p:cSld>
  <p:clrMapOvr>
    <a:masterClrMapping/>
  </p:clrMapOvr>
  <p:transition spd="slow">
    <p:fade/>
  </p:transition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UNIT_TABLE_BEAUTIFY" val="smartTable{f868cfd0-bb5f-42eb-8186-9819542c8cf7}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TABLE_BEAUTIFY" val="smartTable{f868cfd0-bb5f-42eb-8186-9819542c8cf7}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TABLE_BEAUTIFY" val="smartTable{c1d92a20-6468-439a-9c72-2aa2fe9497ce}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UNIT_TABLE_BEAUTIFY" val="smartTable{c1d92a20-6468-439a-9c72-2aa2fe9497ce}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UNIT_TABLE_BEAUTIFY" val="smartTable{746f28a9-a0f2-46c1-9cc8-e50fce41b29c}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PP_MARK_KEY" val="4c502459-ca09-4a60-afbb-b0060862f9dd"/>
  <p:tag name="COMMONDATA" val="eyJoZGlkIjoiNDgzZGNlMjA1YmZhMTNlNTIxN2MwY2YzNjZmNzRiNWM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FFFFFF"/>
      </a:accent3>
      <a:accent4>
        <a:srgbClr val="000000"/>
      </a:accent4>
      <a:accent5>
        <a:srgbClr val="B7C9F0"/>
      </a:accent5>
      <a:accent6>
        <a:srgbClr val="4EA3CD"/>
      </a:accent6>
      <a:hlink>
        <a:srgbClr val="0563C1"/>
      </a:hlink>
      <a:folHlink>
        <a:srgbClr val="954D72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​​">
  <a:themeElements>
    <a:clrScheme name="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FFFFFF"/>
      </a:accent3>
      <a:accent4>
        <a:srgbClr val="000000"/>
      </a:accent4>
      <a:accent5>
        <a:srgbClr val="B7C9F0"/>
      </a:accent5>
      <a:accent6>
        <a:srgbClr val="4EA3CD"/>
      </a:accent6>
      <a:hlink>
        <a:srgbClr val="0563C1"/>
      </a:hlink>
      <a:folHlink>
        <a:srgbClr val="954D72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FFFFFF"/>
      </a:accent3>
      <a:accent4>
        <a:srgbClr val="000000"/>
      </a:accent4>
      <a:accent5>
        <a:srgbClr val="B7C9F0"/>
      </a:accent5>
      <a:accent6>
        <a:srgbClr val="4EA3CD"/>
      </a:accent6>
      <a:hlink>
        <a:srgbClr val="0563C1"/>
      </a:hlink>
      <a:folHlink>
        <a:srgbClr val="954D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FFFFFF"/>
    </a:accent3>
    <a:accent4>
      <a:srgbClr val="000000"/>
    </a:accent4>
    <a:accent5>
      <a:srgbClr val="B7C9F0"/>
    </a:accent5>
    <a:accent6>
      <a:srgbClr val="4EA3CD"/>
    </a:accent6>
    <a:hlink>
      <a:srgbClr val="0563C1"/>
    </a:hlink>
    <a:folHlink>
      <a:srgbClr val="954D7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FFFFFF"/>
    </a:accent3>
    <a:accent4>
      <a:srgbClr val="000000"/>
    </a:accent4>
    <a:accent5>
      <a:srgbClr val="B7C9F0"/>
    </a:accent5>
    <a:accent6>
      <a:srgbClr val="4EA3CD"/>
    </a:accent6>
    <a:hlink>
      <a:srgbClr val="0563C1"/>
    </a:hlink>
    <a:folHlink>
      <a:srgbClr val="954D7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FFFFFF"/>
    </a:accent3>
    <a:accent4>
      <a:srgbClr val="000000"/>
    </a:accent4>
    <a:accent5>
      <a:srgbClr val="B7C9F0"/>
    </a:accent5>
    <a:accent6>
      <a:srgbClr val="4EA3CD"/>
    </a:accent6>
    <a:hlink>
      <a:srgbClr val="0563C1"/>
    </a:hlink>
    <a:folHlink>
      <a:srgbClr val="954D72"/>
    </a:folHlink>
  </a:clrScheme>
</a:themeOverride>
</file>

<file path=ppt/theme/themeOverride4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F1423"/>
    </a:dk2>
    <a:lt2>
      <a:srgbClr val="FFFFFF"/>
    </a:lt2>
    <a:accent1>
      <a:srgbClr val="6096E6"/>
    </a:accent1>
    <a:accent2>
      <a:srgbClr val="58B6E5"/>
    </a:accent2>
    <a:accent3>
      <a:srgbClr val="FFFFFF"/>
    </a:accent3>
    <a:accent4>
      <a:srgbClr val="000000"/>
    </a:accent4>
    <a:accent5>
      <a:srgbClr val="B7C9F0"/>
    </a:accent5>
    <a:accent6>
      <a:srgbClr val="4EA3CD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5810</Words>
  <Application>WPS 演示</Application>
  <PresentationFormat/>
  <Paragraphs>975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Arial</vt:lpstr>
      <vt:lpstr>宋体</vt:lpstr>
      <vt:lpstr>Wingdings</vt:lpstr>
      <vt:lpstr>微软雅黑</vt:lpstr>
      <vt:lpstr>Calibri</vt:lpstr>
      <vt:lpstr>等线 Light</vt:lpstr>
      <vt:lpstr>黑体</vt:lpstr>
      <vt:lpstr>楷体</vt:lpstr>
      <vt:lpstr>Cambria</vt:lpstr>
      <vt:lpstr>Arial Unicode MS</vt:lpstr>
      <vt:lpstr>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Administrator</dc:creator>
  <cp:lastModifiedBy>N.o.n</cp:lastModifiedBy>
  <cp:revision>3</cp:revision>
  <dcterms:created xsi:type="dcterms:W3CDTF">2023-03-14T08:38:00Z</dcterms:created>
  <dcterms:modified xsi:type="dcterms:W3CDTF">2023-03-15T07:53:41Z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912370B69DF04815926E12C837B9739B</vt:lpwstr>
  </property>
</Properties>
</file>